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256" r:id="rId2"/>
    <p:sldId id="257" r:id="rId3"/>
    <p:sldId id="475" r:id="rId4"/>
    <p:sldId id="482" r:id="rId5"/>
    <p:sldId id="483" r:id="rId6"/>
    <p:sldId id="484" r:id="rId7"/>
    <p:sldId id="485" r:id="rId8"/>
    <p:sldId id="4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AEC2"/>
    <a:srgbClr val="36596E"/>
    <a:srgbClr val="2A3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9"/>
    <p:restoredTop sz="94674"/>
  </p:normalViewPr>
  <p:slideViewPr>
    <p:cSldViewPr snapToGrid="0" snapToObjects="1">
      <p:cViewPr varScale="1">
        <p:scale>
          <a:sx n="110" d="100"/>
          <a:sy n="110" d="100"/>
        </p:scale>
        <p:origin x="20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E5228-A5ED-8F45-BFA2-764986E2E5C6}" type="datetimeFigureOut">
              <a:rPr lang="en-US" smtClean="0"/>
              <a:t>9/17/19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C273E-94E8-4543-BA7F-F81D24BA7C64}" type="slidenum">
              <a:rPr lang="en-US" smtClean="0"/>
              <a:t>‹#›</a:t>
            </a:fld>
            <a:endParaRPr lang="en-US"/>
          </a:p>
        </p:txBody>
      </p:sp>
    </p:spTree>
    <p:extLst>
      <p:ext uri="{BB962C8B-B14F-4D97-AF65-F5344CB8AC3E}">
        <p14:creationId xmlns:p14="http://schemas.microsoft.com/office/powerpoint/2010/main" val="296205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ABC3-7F88-F241-A3D5-EF556122A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EA815C-2CD5-B043-B359-273692427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BE151-3066-0944-9C1A-7F5BAC39E978}"/>
              </a:ext>
            </a:extLst>
          </p:cNvPr>
          <p:cNvSpPr>
            <a:spLocks noGrp="1"/>
          </p:cNvSpPr>
          <p:nvPr>
            <p:ph type="dt" sz="half" idx="10"/>
          </p:nvPr>
        </p:nvSpPr>
        <p:spPr/>
        <p:txBody>
          <a:bodyPr/>
          <a:lstStyle/>
          <a:p>
            <a:fld id="{97618B5A-01DE-964F-97CC-3A8E49D2C37F}" type="datetime1">
              <a:rPr lang="en-US" smtClean="0"/>
              <a:t>9/17/19</a:t>
            </a:fld>
            <a:endParaRPr lang="en-US"/>
          </a:p>
        </p:txBody>
      </p:sp>
      <p:sp>
        <p:nvSpPr>
          <p:cNvPr id="5" name="Footer Placeholder 4">
            <a:extLst>
              <a:ext uri="{FF2B5EF4-FFF2-40B4-BE49-F238E27FC236}">
                <a16:creationId xmlns:a16="http://schemas.microsoft.com/office/drawing/2014/main" id="{B50AA60A-15E1-4E4C-9E99-F26F2D6A444D}"/>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E33951A1-1D58-8F47-A4CE-C6F1E99D4FDF}"/>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39538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A64D-2F60-7B4E-A9C1-B9DC88FC5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47E1A2-BA91-FE49-8917-0889AA19EA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D8327-28F2-E74F-9752-AA987FEE22D0}"/>
              </a:ext>
            </a:extLst>
          </p:cNvPr>
          <p:cNvSpPr>
            <a:spLocks noGrp="1"/>
          </p:cNvSpPr>
          <p:nvPr>
            <p:ph type="dt" sz="half" idx="10"/>
          </p:nvPr>
        </p:nvSpPr>
        <p:spPr/>
        <p:txBody>
          <a:bodyPr/>
          <a:lstStyle/>
          <a:p>
            <a:fld id="{2A39661D-4F35-1B45-8074-55612DC5BC5F}" type="datetime1">
              <a:rPr lang="en-US" smtClean="0"/>
              <a:t>9/17/19</a:t>
            </a:fld>
            <a:endParaRPr lang="en-US"/>
          </a:p>
        </p:txBody>
      </p:sp>
      <p:sp>
        <p:nvSpPr>
          <p:cNvPr id="5" name="Footer Placeholder 4">
            <a:extLst>
              <a:ext uri="{FF2B5EF4-FFF2-40B4-BE49-F238E27FC236}">
                <a16:creationId xmlns:a16="http://schemas.microsoft.com/office/drawing/2014/main" id="{4C655E81-1736-7B4D-840D-06258925F95A}"/>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94A0810E-79E3-0E43-BBFA-572665044CF0}"/>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342206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977CE-7FC2-8D46-9ACF-502BB5729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1CAE5-7896-A14A-A472-1E560FC1D5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D439-F546-F444-8C2F-727FFA193394}"/>
              </a:ext>
            </a:extLst>
          </p:cNvPr>
          <p:cNvSpPr>
            <a:spLocks noGrp="1"/>
          </p:cNvSpPr>
          <p:nvPr>
            <p:ph type="dt" sz="half" idx="10"/>
          </p:nvPr>
        </p:nvSpPr>
        <p:spPr/>
        <p:txBody>
          <a:bodyPr/>
          <a:lstStyle/>
          <a:p>
            <a:fld id="{D63C07AB-EDD3-2447-9ABA-BD5AE2E9245F}" type="datetime1">
              <a:rPr lang="en-US" smtClean="0"/>
              <a:t>9/17/19</a:t>
            </a:fld>
            <a:endParaRPr lang="en-US"/>
          </a:p>
        </p:txBody>
      </p:sp>
      <p:sp>
        <p:nvSpPr>
          <p:cNvPr id="5" name="Footer Placeholder 4">
            <a:extLst>
              <a:ext uri="{FF2B5EF4-FFF2-40B4-BE49-F238E27FC236}">
                <a16:creationId xmlns:a16="http://schemas.microsoft.com/office/drawing/2014/main" id="{85FD80D3-CD60-804C-A7DC-CFF8B7C224C2}"/>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0414FCF4-4DA6-7A41-8630-F384EE051694}"/>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6312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F688-4F85-274F-BD93-17A30F737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E3D88-0A44-0D4C-98F3-E7B31A0443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B5352-CABD-7040-AD0F-BA0F27BB955F}"/>
              </a:ext>
            </a:extLst>
          </p:cNvPr>
          <p:cNvSpPr>
            <a:spLocks noGrp="1"/>
          </p:cNvSpPr>
          <p:nvPr>
            <p:ph type="dt" sz="half" idx="10"/>
          </p:nvPr>
        </p:nvSpPr>
        <p:spPr/>
        <p:txBody>
          <a:bodyPr/>
          <a:lstStyle/>
          <a:p>
            <a:fld id="{3DE08AF9-86DB-A644-AF52-C3E7E83BD483}" type="datetime1">
              <a:rPr lang="en-US" smtClean="0"/>
              <a:t>9/17/19</a:t>
            </a:fld>
            <a:endParaRPr lang="en-US"/>
          </a:p>
        </p:txBody>
      </p:sp>
      <p:sp>
        <p:nvSpPr>
          <p:cNvPr id="5" name="Footer Placeholder 4">
            <a:extLst>
              <a:ext uri="{FF2B5EF4-FFF2-40B4-BE49-F238E27FC236}">
                <a16:creationId xmlns:a16="http://schemas.microsoft.com/office/drawing/2014/main" id="{C74351A9-B509-E148-A936-30149CA18734}"/>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41EC8FB4-2C99-5946-B21C-63EA1D6D8E86}"/>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31756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8F9B-5EE3-6544-8487-79F2AA0B6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E35EF-03C6-CB41-91E1-16B334DBA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E534F-BCF7-AB48-9EAA-29445BCF6D99}"/>
              </a:ext>
            </a:extLst>
          </p:cNvPr>
          <p:cNvSpPr>
            <a:spLocks noGrp="1"/>
          </p:cNvSpPr>
          <p:nvPr>
            <p:ph type="dt" sz="half" idx="10"/>
          </p:nvPr>
        </p:nvSpPr>
        <p:spPr/>
        <p:txBody>
          <a:bodyPr/>
          <a:lstStyle/>
          <a:p>
            <a:fld id="{5FF5337A-6F4F-EB42-9204-490BC7C8F9E8}" type="datetime1">
              <a:rPr lang="en-US" smtClean="0"/>
              <a:t>9/17/19</a:t>
            </a:fld>
            <a:endParaRPr lang="en-US"/>
          </a:p>
        </p:txBody>
      </p:sp>
      <p:sp>
        <p:nvSpPr>
          <p:cNvPr id="5" name="Footer Placeholder 4">
            <a:extLst>
              <a:ext uri="{FF2B5EF4-FFF2-40B4-BE49-F238E27FC236}">
                <a16:creationId xmlns:a16="http://schemas.microsoft.com/office/drawing/2014/main" id="{0AA2480D-1825-8B40-9E8B-6FA18BDAB43C}"/>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8B17A7AC-F783-0E46-A6F9-1A12FCEF2E4C}"/>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3436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F913-6615-5141-AD7B-332E25B1C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D62B69-5707-534A-B9C0-334AAD3C14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1E1A2F-E08A-E245-BF60-885C643AF0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4D15B-AEA1-494B-85DF-F2D05ED2A47E}"/>
              </a:ext>
            </a:extLst>
          </p:cNvPr>
          <p:cNvSpPr>
            <a:spLocks noGrp="1"/>
          </p:cNvSpPr>
          <p:nvPr>
            <p:ph type="dt" sz="half" idx="10"/>
          </p:nvPr>
        </p:nvSpPr>
        <p:spPr/>
        <p:txBody>
          <a:bodyPr/>
          <a:lstStyle/>
          <a:p>
            <a:fld id="{323C363F-2E7C-704C-9929-0EC72CBB7F11}" type="datetime1">
              <a:rPr lang="en-US" smtClean="0"/>
              <a:t>9/17/19</a:t>
            </a:fld>
            <a:endParaRPr lang="en-US"/>
          </a:p>
        </p:txBody>
      </p:sp>
      <p:sp>
        <p:nvSpPr>
          <p:cNvPr id="6" name="Footer Placeholder 5">
            <a:extLst>
              <a:ext uri="{FF2B5EF4-FFF2-40B4-BE49-F238E27FC236}">
                <a16:creationId xmlns:a16="http://schemas.microsoft.com/office/drawing/2014/main" id="{9F2CE57B-A50E-524D-A604-83734D3313A7}"/>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7" name="Slide Number Placeholder 6">
            <a:extLst>
              <a:ext uri="{FF2B5EF4-FFF2-40B4-BE49-F238E27FC236}">
                <a16:creationId xmlns:a16="http://schemas.microsoft.com/office/drawing/2014/main" id="{C7E950BD-117E-FA40-B192-4555FB2BD1F2}"/>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90455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1E39-725A-8F40-B773-099733FC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707E5-549C-4B4E-81A0-949642A17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64F9C7-963A-F848-A74F-8FC478A3E4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1FCEE6-854D-5848-9C3D-DBF9EA57C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FF7554-F480-FE44-A23F-E4ECCCBF62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55F244-ED52-D547-8E2D-E57C20173E1B}"/>
              </a:ext>
            </a:extLst>
          </p:cNvPr>
          <p:cNvSpPr>
            <a:spLocks noGrp="1"/>
          </p:cNvSpPr>
          <p:nvPr>
            <p:ph type="dt" sz="half" idx="10"/>
          </p:nvPr>
        </p:nvSpPr>
        <p:spPr/>
        <p:txBody>
          <a:bodyPr/>
          <a:lstStyle/>
          <a:p>
            <a:fld id="{8645B3EF-9AEF-FA48-9C62-603D016166C5}" type="datetime1">
              <a:rPr lang="en-US" smtClean="0"/>
              <a:t>9/17/19</a:t>
            </a:fld>
            <a:endParaRPr lang="en-US"/>
          </a:p>
        </p:txBody>
      </p:sp>
      <p:sp>
        <p:nvSpPr>
          <p:cNvPr id="8" name="Footer Placeholder 7">
            <a:extLst>
              <a:ext uri="{FF2B5EF4-FFF2-40B4-BE49-F238E27FC236}">
                <a16:creationId xmlns:a16="http://schemas.microsoft.com/office/drawing/2014/main" id="{7BE16ACD-5DB3-4E46-BF55-BA26B3A32A76}"/>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9" name="Slide Number Placeholder 8">
            <a:extLst>
              <a:ext uri="{FF2B5EF4-FFF2-40B4-BE49-F238E27FC236}">
                <a16:creationId xmlns:a16="http://schemas.microsoft.com/office/drawing/2014/main" id="{42DE4E4C-1606-A24D-8B95-6835D7DDF177}"/>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40666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747D-F2AE-1F4A-A8E8-8B6F00826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1EF7D5-4C85-A84B-A3E3-4A659B5E836D}"/>
              </a:ext>
            </a:extLst>
          </p:cNvPr>
          <p:cNvSpPr>
            <a:spLocks noGrp="1"/>
          </p:cNvSpPr>
          <p:nvPr>
            <p:ph type="dt" sz="half" idx="10"/>
          </p:nvPr>
        </p:nvSpPr>
        <p:spPr/>
        <p:txBody>
          <a:bodyPr/>
          <a:lstStyle/>
          <a:p>
            <a:fld id="{C3218053-E097-3A45-AD46-FF7C15B60D89}" type="datetime1">
              <a:rPr lang="en-US" smtClean="0"/>
              <a:t>9/17/19</a:t>
            </a:fld>
            <a:endParaRPr lang="en-US"/>
          </a:p>
        </p:txBody>
      </p:sp>
      <p:sp>
        <p:nvSpPr>
          <p:cNvPr id="4" name="Footer Placeholder 3">
            <a:extLst>
              <a:ext uri="{FF2B5EF4-FFF2-40B4-BE49-F238E27FC236}">
                <a16:creationId xmlns:a16="http://schemas.microsoft.com/office/drawing/2014/main" id="{313AE5BF-95D0-4842-9A5F-624AC74B5986}"/>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5" name="Slide Number Placeholder 4">
            <a:extLst>
              <a:ext uri="{FF2B5EF4-FFF2-40B4-BE49-F238E27FC236}">
                <a16:creationId xmlns:a16="http://schemas.microsoft.com/office/drawing/2014/main" id="{4796CF89-E683-E349-AE4F-891D516B48F5}"/>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21980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02E06-6F46-9F40-B48F-930574E32949}"/>
              </a:ext>
            </a:extLst>
          </p:cNvPr>
          <p:cNvSpPr>
            <a:spLocks noGrp="1"/>
          </p:cNvSpPr>
          <p:nvPr>
            <p:ph type="dt" sz="half" idx="10"/>
          </p:nvPr>
        </p:nvSpPr>
        <p:spPr/>
        <p:txBody>
          <a:bodyPr/>
          <a:lstStyle/>
          <a:p>
            <a:fld id="{520C6134-0A2A-3540-BF76-2D632C640BC8}" type="datetime1">
              <a:rPr lang="en-US" smtClean="0"/>
              <a:t>9/17/19</a:t>
            </a:fld>
            <a:endParaRPr lang="en-US"/>
          </a:p>
        </p:txBody>
      </p:sp>
      <p:sp>
        <p:nvSpPr>
          <p:cNvPr id="3" name="Footer Placeholder 2">
            <a:extLst>
              <a:ext uri="{FF2B5EF4-FFF2-40B4-BE49-F238E27FC236}">
                <a16:creationId xmlns:a16="http://schemas.microsoft.com/office/drawing/2014/main" id="{4BC0DE7D-7272-AE4F-B628-6DD073FEDBE2}"/>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4" name="Slide Number Placeholder 3">
            <a:extLst>
              <a:ext uri="{FF2B5EF4-FFF2-40B4-BE49-F238E27FC236}">
                <a16:creationId xmlns:a16="http://schemas.microsoft.com/office/drawing/2014/main" id="{FD58EA66-F96B-6B40-9C35-A46D0BB16831}"/>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9585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4A22-D2C2-0446-A148-D7DEF9B5F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CF5C0-DCEF-4C4D-AB20-C58630EF5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61EA7-663A-8F45-9190-2C29BCFCC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03B1A2-9788-F243-A54A-7967B38F5CA8}"/>
              </a:ext>
            </a:extLst>
          </p:cNvPr>
          <p:cNvSpPr>
            <a:spLocks noGrp="1"/>
          </p:cNvSpPr>
          <p:nvPr>
            <p:ph type="dt" sz="half" idx="10"/>
          </p:nvPr>
        </p:nvSpPr>
        <p:spPr/>
        <p:txBody>
          <a:bodyPr/>
          <a:lstStyle/>
          <a:p>
            <a:fld id="{B9455668-D21E-2642-8618-A788C877E867}" type="datetime1">
              <a:rPr lang="en-US" smtClean="0"/>
              <a:t>9/17/19</a:t>
            </a:fld>
            <a:endParaRPr lang="en-US"/>
          </a:p>
        </p:txBody>
      </p:sp>
      <p:sp>
        <p:nvSpPr>
          <p:cNvPr id="6" name="Footer Placeholder 5">
            <a:extLst>
              <a:ext uri="{FF2B5EF4-FFF2-40B4-BE49-F238E27FC236}">
                <a16:creationId xmlns:a16="http://schemas.microsoft.com/office/drawing/2014/main" id="{6C33FC6F-885F-3240-9238-CA4495497392}"/>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7" name="Slide Number Placeholder 6">
            <a:extLst>
              <a:ext uri="{FF2B5EF4-FFF2-40B4-BE49-F238E27FC236}">
                <a16:creationId xmlns:a16="http://schemas.microsoft.com/office/drawing/2014/main" id="{2425DEC8-CFD7-4B45-9020-2AB050D71CDB}"/>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311744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5468-161F-9E4C-BBE4-0500415C3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4471B8-D035-F342-8709-9546CD08F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BCF76-7187-D644-B7A4-9E7A82D9D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021483-E000-5E40-B7D1-1F7CE0CD845F}"/>
              </a:ext>
            </a:extLst>
          </p:cNvPr>
          <p:cNvSpPr>
            <a:spLocks noGrp="1"/>
          </p:cNvSpPr>
          <p:nvPr>
            <p:ph type="dt" sz="half" idx="10"/>
          </p:nvPr>
        </p:nvSpPr>
        <p:spPr/>
        <p:txBody>
          <a:bodyPr/>
          <a:lstStyle/>
          <a:p>
            <a:fld id="{95FA6BFF-D6A2-5642-9A26-25717F9D712B}" type="datetime1">
              <a:rPr lang="en-US" smtClean="0"/>
              <a:t>9/17/19</a:t>
            </a:fld>
            <a:endParaRPr lang="en-US"/>
          </a:p>
        </p:txBody>
      </p:sp>
      <p:sp>
        <p:nvSpPr>
          <p:cNvPr id="6" name="Footer Placeholder 5">
            <a:extLst>
              <a:ext uri="{FF2B5EF4-FFF2-40B4-BE49-F238E27FC236}">
                <a16:creationId xmlns:a16="http://schemas.microsoft.com/office/drawing/2014/main" id="{48260AE5-79D1-BA4E-A16D-B135F38974C1}"/>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7" name="Slide Number Placeholder 6">
            <a:extLst>
              <a:ext uri="{FF2B5EF4-FFF2-40B4-BE49-F238E27FC236}">
                <a16:creationId xmlns:a16="http://schemas.microsoft.com/office/drawing/2014/main" id="{B7A3431B-ED2D-3341-85EA-1873C2A29BAE}"/>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90651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621D2-4EF6-1B4B-9D76-5B51B15EC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FA149-532E-2146-9D7F-097C1177D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21A9-A2EA-E64E-BCC7-D7053C2E0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D5ED5-659B-FC40-88C8-D1DE4DDB21A0}" type="datetime1">
              <a:rPr lang="en-US" smtClean="0"/>
              <a:t>9/17/19</a:t>
            </a:fld>
            <a:endParaRPr lang="en-US"/>
          </a:p>
        </p:txBody>
      </p:sp>
      <p:sp>
        <p:nvSpPr>
          <p:cNvPr id="5" name="Footer Placeholder 4">
            <a:extLst>
              <a:ext uri="{FF2B5EF4-FFF2-40B4-BE49-F238E27FC236}">
                <a16:creationId xmlns:a16="http://schemas.microsoft.com/office/drawing/2014/main" id="{418353CC-3762-5E4D-B8DD-4B3BFBD71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17324CD9-57AF-974E-ABFB-2637E5CFE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43301-7214-A84C-BF16-9E1714483086}" type="slidenum">
              <a:rPr lang="en-US" smtClean="0"/>
              <a:t>‹#›</a:t>
            </a:fld>
            <a:endParaRPr lang="en-US"/>
          </a:p>
        </p:txBody>
      </p:sp>
    </p:spTree>
    <p:extLst>
      <p:ext uri="{BB962C8B-B14F-4D97-AF65-F5344CB8AC3E}">
        <p14:creationId xmlns:p14="http://schemas.microsoft.com/office/powerpoint/2010/main" val="30315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89ED-BB15-A64E-9DFF-EA19BE85C888}"/>
              </a:ext>
            </a:extLst>
          </p:cNvPr>
          <p:cNvSpPr>
            <a:spLocks noGrp="1"/>
          </p:cNvSpPr>
          <p:nvPr>
            <p:ph type="ctrTitle"/>
          </p:nvPr>
        </p:nvSpPr>
        <p:spPr>
          <a:xfrm>
            <a:off x="2652863" y="508205"/>
            <a:ext cx="9144000" cy="2387600"/>
          </a:xfrm>
        </p:spPr>
        <p:txBody>
          <a:bodyPr/>
          <a:lstStyle/>
          <a:p>
            <a:r>
              <a:rPr lang="en-US" b="1" dirty="0"/>
              <a:t>Paul’s Concern for the Churches</a:t>
            </a:r>
          </a:p>
        </p:txBody>
      </p:sp>
      <p:sp>
        <p:nvSpPr>
          <p:cNvPr id="3" name="Subtitle 2">
            <a:extLst>
              <a:ext uri="{FF2B5EF4-FFF2-40B4-BE49-F238E27FC236}">
                <a16:creationId xmlns:a16="http://schemas.microsoft.com/office/drawing/2014/main" id="{DEC1CD03-38BE-E749-A075-2B6CC938157E}"/>
              </a:ext>
            </a:extLst>
          </p:cNvPr>
          <p:cNvSpPr>
            <a:spLocks noGrp="1"/>
          </p:cNvSpPr>
          <p:nvPr>
            <p:ph type="subTitle" idx="1"/>
          </p:nvPr>
        </p:nvSpPr>
        <p:spPr>
          <a:xfrm>
            <a:off x="2895824" y="2935581"/>
            <a:ext cx="9144000" cy="1655762"/>
          </a:xfrm>
        </p:spPr>
        <p:txBody>
          <a:bodyPr/>
          <a:lstStyle/>
          <a:p>
            <a:r>
              <a:rPr lang="en-US" i="1" dirty="0"/>
              <a:t>2 Corinthians 11:26-30</a:t>
            </a:r>
          </a:p>
        </p:txBody>
      </p:sp>
      <p:pic>
        <p:nvPicPr>
          <p:cNvPr id="5" name="Picture 4">
            <a:extLst>
              <a:ext uri="{FF2B5EF4-FFF2-40B4-BE49-F238E27FC236}">
                <a16:creationId xmlns:a16="http://schemas.microsoft.com/office/drawing/2014/main" id="{96C30888-117B-0142-B5ED-E706C6360D5F}"/>
              </a:ext>
            </a:extLst>
          </p:cNvPr>
          <p:cNvPicPr>
            <a:picLocks noChangeAspect="1"/>
          </p:cNvPicPr>
          <p:nvPr/>
        </p:nvPicPr>
        <p:blipFill>
          <a:blip r:embed="rId2"/>
          <a:stretch>
            <a:fillRect/>
          </a:stretch>
        </p:blipFill>
        <p:spPr>
          <a:xfrm>
            <a:off x="476547" y="2895805"/>
            <a:ext cx="2662238" cy="2662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7AFC36B2-0997-8741-AD89-4DFD4289F71E}"/>
              </a:ext>
            </a:extLst>
          </p:cNvPr>
          <p:cNvSpPr txBox="1"/>
          <p:nvPr/>
        </p:nvSpPr>
        <p:spPr>
          <a:xfrm>
            <a:off x="9737388" y="6286882"/>
            <a:ext cx="2059475" cy="369332"/>
          </a:xfrm>
          <a:prstGeom prst="rect">
            <a:avLst/>
          </a:prstGeom>
          <a:noFill/>
        </p:spPr>
        <p:txBody>
          <a:bodyPr wrap="none" rtlCol="0">
            <a:spAutoFit/>
          </a:bodyPr>
          <a:lstStyle/>
          <a:p>
            <a:r>
              <a:rPr lang="en-US" dirty="0"/>
              <a:t>Cornel Rasor, Pastor</a:t>
            </a:r>
          </a:p>
        </p:txBody>
      </p:sp>
    </p:spTree>
    <p:extLst>
      <p:ext uri="{BB962C8B-B14F-4D97-AF65-F5344CB8AC3E}">
        <p14:creationId xmlns:p14="http://schemas.microsoft.com/office/powerpoint/2010/main" val="413713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pic>
        <p:nvPicPr>
          <p:cNvPr id="4" name="Content Placeholder 3">
            <a:extLst>
              <a:ext uri="{FF2B5EF4-FFF2-40B4-BE49-F238E27FC236}">
                <a16:creationId xmlns:a16="http://schemas.microsoft.com/office/drawing/2014/main" id="{F772451D-8210-3A41-9C89-CF24387E3EB3}"/>
              </a:ext>
            </a:extLst>
          </p:cNvPr>
          <p:cNvPicPr>
            <a:picLocks noGrp="1"/>
          </p:cNvPicPr>
          <p:nvPr>
            <p:ph idx="1"/>
          </p:nvPr>
        </p:nvPicPr>
        <p:blipFill>
          <a:blip r:embed="rId2"/>
          <a:stretch/>
        </p:blipFill>
        <p:spPr>
          <a:xfrm>
            <a:off x="2663087" y="316575"/>
            <a:ext cx="6700831" cy="4012356"/>
          </a:xfrm>
          <a:prstGeom prst="rect">
            <a:avLst/>
          </a:prstGeom>
          <a:ln>
            <a:noFill/>
          </a:ln>
        </p:spPr>
      </p:pic>
      <p:sp>
        <p:nvSpPr>
          <p:cNvPr id="2" name="Rectangle 1">
            <a:extLst>
              <a:ext uri="{FF2B5EF4-FFF2-40B4-BE49-F238E27FC236}">
                <a16:creationId xmlns:a16="http://schemas.microsoft.com/office/drawing/2014/main" id="{4AF47C09-E05C-4647-80BB-9899DA5A16DC}"/>
              </a:ext>
            </a:extLst>
          </p:cNvPr>
          <p:cNvSpPr/>
          <p:nvPr/>
        </p:nvSpPr>
        <p:spPr>
          <a:xfrm>
            <a:off x="151383" y="4413396"/>
            <a:ext cx="11724237" cy="1477328"/>
          </a:xfrm>
          <a:prstGeom prst="rect">
            <a:avLst/>
          </a:prstGeom>
        </p:spPr>
        <p:txBody>
          <a:bodyPr wrap="square">
            <a:spAutoFit/>
          </a:bodyPr>
          <a:lstStyle/>
          <a:p>
            <a:pPr algn="just">
              <a:spcAft>
                <a:spcPts val="1283"/>
              </a:spcAft>
            </a:pPr>
            <a:r>
              <a:rPr lang="en-US" spc="-1" dirty="0">
                <a:latin typeface="Arial"/>
              </a:rPr>
              <a:t>Again and again Paul speaks of the dangers of his travels. It is true that in his time the roads and the sea were safer than they had ever been, but they were still dangerous. On the whole, the ancient peoples did not relish the sea. "How pleasant it is," says Lucretius, "to stand on the shore and watch the poor devils of sailors having a rough time." Seneca writes to a friend, "You can persuade me into almost anything now for I was recently persuaded to travel by sea." Men regarded a sea voyage as taking one's life in one's hands.</a:t>
            </a:r>
          </a:p>
        </p:txBody>
      </p:sp>
    </p:spTree>
    <p:extLst>
      <p:ext uri="{BB962C8B-B14F-4D97-AF65-F5344CB8AC3E}">
        <p14:creationId xmlns:p14="http://schemas.microsoft.com/office/powerpoint/2010/main" val="99787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70000" lnSpcReduction="20000"/>
          </a:bodyPr>
          <a:lstStyle/>
          <a:p>
            <a:pPr marL="391910" indent="-293933" algn="just">
              <a:lnSpc>
                <a:spcPct val="120000"/>
              </a:lnSpc>
              <a:spcAft>
                <a:spcPts val="1697"/>
              </a:spcAft>
              <a:buClr>
                <a:srgbClr val="000000"/>
              </a:buClr>
              <a:buSzPct val="45000"/>
              <a:buFont typeface="Wingdings" charset="2"/>
              <a:buChar char=""/>
            </a:pPr>
            <a:r>
              <a:rPr lang="zxx" spc="-1">
                <a:latin typeface="Arial"/>
              </a:rPr>
              <a:t>Act 9:23  When many days had elapsed, the Jews plotted together to do away with him,</a:t>
            </a:r>
            <a:endParaRPr lang="en-US" spc="-1" dirty="0">
              <a:latin typeface="Arial"/>
            </a:endParaRPr>
          </a:p>
          <a:p>
            <a:pPr marL="391910" indent="-293933" algn="just">
              <a:lnSpc>
                <a:spcPct val="120000"/>
              </a:lnSpc>
              <a:spcAft>
                <a:spcPts val="1697"/>
              </a:spcAft>
              <a:buClr>
                <a:srgbClr val="000000"/>
              </a:buClr>
              <a:buSzPct val="45000"/>
              <a:buFont typeface="Wingdings" charset="2"/>
              <a:buChar char=""/>
            </a:pPr>
            <a:r>
              <a:rPr lang="en-US" spc="-1" dirty="0">
                <a:latin typeface="Arial"/>
              </a:rPr>
              <a:t>Act 9:29  And he was talking and arguing with the Hellenistic </a:t>
            </a:r>
            <a:r>
              <a:rPr lang="en-US" i="1" spc="-1" dirty="0">
                <a:latin typeface="Arial"/>
              </a:rPr>
              <a:t>Jews;</a:t>
            </a:r>
            <a:r>
              <a:rPr lang="en-US" spc="-1" dirty="0">
                <a:latin typeface="Arial"/>
              </a:rPr>
              <a:t> but they were attempting to put him to death.</a:t>
            </a:r>
          </a:p>
          <a:p>
            <a:pPr marL="391910" indent="-293933" algn="just">
              <a:lnSpc>
                <a:spcPct val="120000"/>
              </a:lnSpc>
              <a:spcAft>
                <a:spcPts val="1697"/>
              </a:spcAft>
              <a:buClr>
                <a:srgbClr val="000000"/>
              </a:buClr>
              <a:buSzPct val="45000"/>
              <a:buFont typeface="Wingdings" charset="2"/>
              <a:buChar char=""/>
            </a:pPr>
            <a:r>
              <a:rPr lang="en-US" spc="-1" dirty="0">
                <a:latin typeface="Arial"/>
              </a:rPr>
              <a:t>Act 13:45  But when the Jews saw the crowds, they were filled with jealousy and </a:t>
            </a:r>
            <a:r>
              <a:rPr lang="en-US" i="1" spc="-1" dirty="0">
                <a:latin typeface="Arial"/>
              </a:rPr>
              <a:t>began</a:t>
            </a:r>
            <a:r>
              <a:rPr lang="en-US" spc="-1" dirty="0">
                <a:latin typeface="Arial"/>
              </a:rPr>
              <a:t> contradicting the things spoken by Paul, and were blaspheming.</a:t>
            </a:r>
          </a:p>
          <a:p>
            <a:pPr marL="391910" indent="-293933" algn="just">
              <a:lnSpc>
                <a:spcPct val="120000"/>
              </a:lnSpc>
              <a:spcAft>
                <a:spcPts val="1697"/>
              </a:spcAft>
              <a:buClr>
                <a:srgbClr val="000000"/>
              </a:buClr>
              <a:buSzPct val="45000"/>
              <a:buFont typeface="Wingdings" charset="2"/>
              <a:buChar char=""/>
            </a:pPr>
            <a:r>
              <a:rPr lang="en-US" spc="-1" dirty="0">
                <a:latin typeface="Arial"/>
              </a:rPr>
              <a:t>Act 13:50  But the Jews incited the devout women of prominence and the leading men of the city, and instigated a persecution against Paul and Barnabas, and drove them out of their district.</a:t>
            </a:r>
          </a:p>
          <a:p>
            <a:pPr marL="391910" indent="-293933" algn="just">
              <a:lnSpc>
                <a:spcPct val="120000"/>
              </a:lnSpc>
              <a:spcAft>
                <a:spcPts val="1697"/>
              </a:spcAft>
              <a:buClr>
                <a:srgbClr val="000000"/>
              </a:buClr>
              <a:buSzPct val="45000"/>
              <a:buFont typeface="Wingdings" charset="2"/>
              <a:buChar char=""/>
            </a:pPr>
            <a:r>
              <a:rPr lang="en-US" spc="-1" dirty="0">
                <a:latin typeface="Arial"/>
              </a:rPr>
              <a:t>Act 14:2  But the Jews who disbelieved stirred up the minds of the Gentiles and embittered them against the brethren.</a:t>
            </a:r>
          </a:p>
          <a:p>
            <a:pPr marL="391910" indent="-293933" algn="just">
              <a:lnSpc>
                <a:spcPct val="120000"/>
              </a:lnSpc>
              <a:spcAft>
                <a:spcPts val="1697"/>
              </a:spcAft>
              <a:buClr>
                <a:srgbClr val="000000"/>
              </a:buClr>
              <a:buSzPct val="45000"/>
              <a:buFont typeface="Wingdings" charset="2"/>
              <a:buChar char=""/>
            </a:pPr>
            <a:r>
              <a:rPr lang="en-US" spc="-1" dirty="0">
                <a:latin typeface="Arial"/>
              </a:rPr>
              <a:t>Act 14:19  But Jews came from Antioch and Iconium, and having won over the crowds, they stoned Paul and dragged him out of the city, supposing him to be dead.</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114552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77500" lnSpcReduction="20000"/>
          </a:bodyPr>
          <a:lstStyle/>
          <a:p>
            <a:pPr marL="391910" indent="-293933" algn="just">
              <a:lnSpc>
                <a:spcPct val="120000"/>
              </a:lnSpc>
              <a:spcAft>
                <a:spcPts val="1960"/>
              </a:spcAft>
              <a:buClr>
                <a:srgbClr val="000000"/>
              </a:buClr>
              <a:buSzPct val="45000"/>
              <a:buFont typeface="Wingdings" charset="2"/>
              <a:buChar char=""/>
            </a:pPr>
            <a:r>
              <a:rPr lang="en-US" spc="-1" dirty="0">
                <a:latin typeface="Arial"/>
              </a:rPr>
              <a:t>Act 16:19-24  But when her masters saw that their hope of profit was gone, they seized Paul and Silas and dragged them into the market place before the authorities,  20  and when they had brought them to the chief magistrates, they said, "These men are throwing our city into confusion, being Jews,  21  and are proclaiming customs which it is not lawful for us to accept or to observe, being Romans."  22  The crowd rose up together against them, and the chief magistrates tore their robes off them and proceeded to order </a:t>
            </a:r>
            <a:r>
              <a:rPr lang="en-US" i="1" spc="-1" dirty="0">
                <a:latin typeface="Arial"/>
              </a:rPr>
              <a:t>them</a:t>
            </a:r>
            <a:r>
              <a:rPr lang="en-US" spc="-1" dirty="0">
                <a:latin typeface="Arial"/>
              </a:rPr>
              <a:t> to be beaten with rods.  23  When they had struck them with many blows, they threw them into prison, commanding the jailer to guard them securely;  24  and he, having received such a command, threw them into the inner prison and fastened their feet in the stocks.</a:t>
            </a:r>
          </a:p>
          <a:p>
            <a:pPr marL="391910" indent="-293933" algn="just">
              <a:lnSpc>
                <a:spcPct val="120000"/>
              </a:lnSpc>
              <a:spcAft>
                <a:spcPts val="1960"/>
              </a:spcAft>
              <a:buClr>
                <a:srgbClr val="000000"/>
              </a:buClr>
              <a:buSzPct val="45000"/>
              <a:buFont typeface="Wingdings" charset="2"/>
              <a:buChar char=""/>
            </a:pPr>
            <a:r>
              <a:rPr lang="en-US" spc="-1" dirty="0">
                <a:latin typeface="Arial"/>
              </a:rPr>
              <a:t>Act 18:12  But while Gallio was proconsul of Achaia, the Jews with one accord rose up against Paul and brought him before the judgment seat,</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331615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55000" lnSpcReduction="20000"/>
          </a:bodyPr>
          <a:lstStyle/>
          <a:p>
            <a:pPr marL="97977" indent="0" algn="just">
              <a:lnSpc>
                <a:spcPct val="120000"/>
              </a:lnSpc>
              <a:spcAft>
                <a:spcPts val="1438"/>
              </a:spcAft>
              <a:buClr>
                <a:srgbClr val="000000"/>
              </a:buClr>
              <a:buSzPct val="45000"/>
              <a:buNone/>
            </a:pPr>
            <a:r>
              <a:rPr lang="en-US" spc="-1" dirty="0">
                <a:latin typeface="Times New Roman"/>
                <a:ea typeface="Times New Roman"/>
              </a:rPr>
              <a:t>Act 19:23-41  About that time there occurred no small disturbance concerning the Way.  24  For a man named Demetrius, a silversmith, who made silver shrines of Artemis, was bringing no little business to the craftsmen;  25  these he gathered together with the workmen of similar </a:t>
            </a:r>
            <a:r>
              <a:rPr lang="en-US" i="1" spc="-1" dirty="0">
                <a:latin typeface="Times New Roman"/>
                <a:ea typeface="Times New Roman"/>
              </a:rPr>
              <a:t>trades,</a:t>
            </a:r>
            <a:r>
              <a:rPr lang="en-US" spc="-1" dirty="0">
                <a:latin typeface="Times New Roman"/>
                <a:ea typeface="Times New Roman"/>
              </a:rPr>
              <a:t> and said, "Men, you know that our prosperity depends upon this business.  26  "You see and hear that not only in Ephesus, but in almost all of Asia, this Paul has persuaded and turned away a considerable number of people, saying that gods made with hands are no gods </a:t>
            </a:r>
            <a:r>
              <a:rPr lang="en-US" i="1" spc="-1" dirty="0">
                <a:latin typeface="Times New Roman"/>
                <a:ea typeface="Times New Roman"/>
              </a:rPr>
              <a:t>at all.</a:t>
            </a:r>
            <a:r>
              <a:rPr lang="en-US" spc="-1" dirty="0">
                <a:latin typeface="Times New Roman"/>
                <a:ea typeface="Times New Roman"/>
              </a:rPr>
              <a:t>  27  "Not only is there danger that this trade of ours fall into disrepute, but also that the temple of the great goddess Artemis be regarded as worthless and that she whom all of Asia and the world worship will even be dethroned from her magnificence."  28  When they heard </a:t>
            </a:r>
            <a:r>
              <a:rPr lang="en-US" i="1" spc="-1" dirty="0">
                <a:latin typeface="Times New Roman"/>
                <a:ea typeface="Times New Roman"/>
              </a:rPr>
              <a:t>this</a:t>
            </a:r>
            <a:r>
              <a:rPr lang="en-US" spc="-1" dirty="0">
                <a:latin typeface="Times New Roman"/>
                <a:ea typeface="Times New Roman"/>
              </a:rPr>
              <a:t> and were filled with rage, they </a:t>
            </a:r>
            <a:r>
              <a:rPr lang="en-US" i="1" spc="-1" dirty="0">
                <a:latin typeface="Times New Roman"/>
                <a:ea typeface="Times New Roman"/>
              </a:rPr>
              <a:t>began</a:t>
            </a:r>
            <a:r>
              <a:rPr lang="en-US" spc="-1" dirty="0">
                <a:latin typeface="Times New Roman"/>
                <a:ea typeface="Times New Roman"/>
              </a:rPr>
              <a:t> crying out, saying, "Great is Artemis of the Ephesians!"  29  The city was filled with the confusion, and they rushed with one accord into the theater, dragging along Gaius and Aristarchus, Paul's traveling companions from Macedonia.  30  And when Paul wanted to go into the assembly, the disciples would not let him.  31  Also some of the </a:t>
            </a:r>
            <a:r>
              <a:rPr lang="en-US" spc="-1" dirty="0" err="1">
                <a:latin typeface="Times New Roman"/>
                <a:ea typeface="Times New Roman"/>
              </a:rPr>
              <a:t>Asiarchs</a:t>
            </a:r>
            <a:r>
              <a:rPr lang="en-US" spc="-1" dirty="0">
                <a:latin typeface="Times New Roman"/>
                <a:ea typeface="Times New Roman"/>
              </a:rPr>
              <a:t> who were friends of his sent to him and repeatedly urged him not to venture into the theater.  32  So then, some were shouting one thing and some another, for the assembly was in confusion and the majority did not know for what reason they had come together.  33  Some of the crowd concluded </a:t>
            </a:r>
            <a:r>
              <a:rPr lang="en-US" i="1" spc="-1" dirty="0">
                <a:latin typeface="Times New Roman"/>
                <a:ea typeface="Times New Roman"/>
              </a:rPr>
              <a:t>it was</a:t>
            </a:r>
            <a:r>
              <a:rPr lang="en-US" spc="-1" dirty="0">
                <a:latin typeface="Times New Roman"/>
                <a:ea typeface="Times New Roman"/>
              </a:rPr>
              <a:t> Alexander, since the Jews had put him forward; and having motioned with his hand, Alexander was intending to make a defense to the assembly.  34  But when they recognized that he was a Jew, a </a:t>
            </a:r>
            <a:r>
              <a:rPr lang="en-US" i="1" spc="-1" dirty="0">
                <a:latin typeface="Times New Roman"/>
                <a:ea typeface="Times New Roman"/>
              </a:rPr>
              <a:t>single</a:t>
            </a:r>
            <a:r>
              <a:rPr lang="en-US" spc="-1" dirty="0">
                <a:latin typeface="Times New Roman"/>
                <a:ea typeface="Times New Roman"/>
              </a:rPr>
              <a:t> outcry arose from them all as they shouted for about two hours, "Great is Artemis of the Ephesians!"  35  After quieting the crowd, the town clerk *said, "Men of Ephesus, what man is there after all who does not know that the city of the Ephesians is guardian of the temple of the great Artemis and of the </a:t>
            </a:r>
            <a:r>
              <a:rPr lang="en-US" i="1" spc="-1" dirty="0">
                <a:latin typeface="Times New Roman"/>
                <a:ea typeface="Times New Roman"/>
              </a:rPr>
              <a:t>image</a:t>
            </a:r>
            <a:r>
              <a:rPr lang="en-US" spc="-1" dirty="0">
                <a:latin typeface="Times New Roman"/>
                <a:ea typeface="Times New Roman"/>
              </a:rPr>
              <a:t> which fell down from heaven?  36  "So, since these are undeniable facts, you ought to keep calm and to do nothing rash.  37  "For you have brought these men </a:t>
            </a:r>
            <a:r>
              <a:rPr lang="en-US" i="1" spc="-1" dirty="0">
                <a:latin typeface="Times New Roman"/>
                <a:ea typeface="Times New Roman"/>
              </a:rPr>
              <a:t>here</a:t>
            </a:r>
            <a:r>
              <a:rPr lang="en-US" spc="-1" dirty="0">
                <a:latin typeface="Times New Roman"/>
                <a:ea typeface="Times New Roman"/>
              </a:rPr>
              <a:t> who are neither robbers of temples nor blasphemers of our goddess.  38  "So then, if Demetrius and the craftsmen who are with him have a complaint against any man, the courts are in session and proconsuls are </a:t>
            </a:r>
            <a:r>
              <a:rPr lang="en-US" i="1" spc="-1" dirty="0">
                <a:latin typeface="Times New Roman"/>
                <a:ea typeface="Times New Roman"/>
              </a:rPr>
              <a:t>available;</a:t>
            </a:r>
            <a:r>
              <a:rPr lang="en-US" spc="-1" dirty="0">
                <a:latin typeface="Times New Roman"/>
                <a:ea typeface="Times New Roman"/>
              </a:rPr>
              <a:t> let them bring charges against one another.  39  "But if you want anything beyond this, it shall be settled in the lawful assembly.  40  "For indeed we are in danger of being accused of a riot in connection with today's events, since there is no </a:t>
            </a:r>
            <a:r>
              <a:rPr lang="en-US" i="1" spc="-1" dirty="0">
                <a:latin typeface="Times New Roman"/>
                <a:ea typeface="Times New Roman"/>
              </a:rPr>
              <a:t>real</a:t>
            </a:r>
            <a:r>
              <a:rPr lang="en-US" spc="-1" dirty="0">
                <a:latin typeface="Times New Roman"/>
                <a:ea typeface="Times New Roman"/>
              </a:rPr>
              <a:t> cause </a:t>
            </a:r>
            <a:r>
              <a:rPr lang="en-US" i="1" spc="-1" dirty="0">
                <a:latin typeface="Times New Roman"/>
                <a:ea typeface="Times New Roman"/>
              </a:rPr>
              <a:t>for it,</a:t>
            </a:r>
            <a:r>
              <a:rPr lang="en-US" spc="-1" dirty="0">
                <a:latin typeface="Times New Roman"/>
                <a:ea typeface="Times New Roman"/>
              </a:rPr>
              <a:t> and in this connection we will be unable to account for this disorderly gathering."  41  After saying this he dismissed the assembly.</a:t>
            </a:r>
            <a:endParaRPr lang="en-US" spc="-1" dirty="0">
              <a:latin typeface="Arial"/>
            </a:endParaRP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348225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70000" lnSpcReduction="20000"/>
          </a:bodyPr>
          <a:lstStyle/>
          <a:p>
            <a:pPr marL="391910" indent="-293933" algn="just">
              <a:lnSpc>
                <a:spcPct val="120000"/>
              </a:lnSpc>
              <a:spcAft>
                <a:spcPts val="1283"/>
              </a:spcAft>
              <a:buClr>
                <a:srgbClr val="000000"/>
              </a:buClr>
              <a:buSzPct val="45000"/>
              <a:buFont typeface="Wingdings" charset="2"/>
              <a:buChar char=""/>
            </a:pPr>
            <a:r>
              <a:rPr lang="zxx" spc="-1">
                <a:latin typeface="Arial"/>
              </a:rPr>
              <a:t>Act 15:36  After some days Paul said to Barnabas, "Let us return and visit the brethren in every city in which we proclaimed the word of the Lord, </a:t>
            </a:r>
            <a:r>
              <a:rPr lang="zxx" i="1" spc="-1">
                <a:latin typeface="Arial"/>
              </a:rPr>
              <a:t>and see</a:t>
            </a:r>
            <a:r>
              <a:rPr lang="zxx" spc="-1">
                <a:latin typeface="Arial"/>
              </a:rPr>
              <a:t> how they are."</a:t>
            </a:r>
            <a:endParaRPr lang="en-US" spc="-1" dirty="0">
              <a:latin typeface="Arial"/>
            </a:endParaRPr>
          </a:p>
          <a:p>
            <a:pPr marL="391910" indent="-293933" algn="just">
              <a:lnSpc>
                <a:spcPct val="120000"/>
              </a:lnSpc>
              <a:spcAft>
                <a:spcPts val="1283"/>
              </a:spcAft>
              <a:buClr>
                <a:srgbClr val="000000"/>
              </a:buClr>
              <a:buSzPct val="45000"/>
              <a:buFont typeface="Wingdings" charset="2"/>
              <a:buChar char=""/>
            </a:pPr>
            <a:r>
              <a:rPr lang="en-US" spc="-1" dirty="0">
                <a:latin typeface="Arial"/>
              </a:rPr>
              <a:t>Act 15:40-41  But Paul chose Silas and left, being committed by the brethren to the grace of the Lord.  41  And he was traveling through Syria and Cilicia, strengthening the churches.</a:t>
            </a:r>
          </a:p>
          <a:p>
            <a:pPr marL="391910" indent="-293933" algn="just">
              <a:lnSpc>
                <a:spcPct val="120000"/>
              </a:lnSpc>
              <a:spcAft>
                <a:spcPts val="1283"/>
              </a:spcAft>
              <a:buClr>
                <a:srgbClr val="000000"/>
              </a:buClr>
              <a:buSzPct val="45000"/>
              <a:buFont typeface="Wingdings" charset="2"/>
              <a:buChar char=""/>
            </a:pPr>
            <a:r>
              <a:rPr lang="en-US" spc="-1" dirty="0">
                <a:latin typeface="Arial"/>
              </a:rPr>
              <a:t>Act 18:23  And having spent some time </a:t>
            </a:r>
            <a:r>
              <a:rPr lang="en-US" i="1" spc="-1" dirty="0">
                <a:latin typeface="Arial"/>
              </a:rPr>
              <a:t>there,</a:t>
            </a:r>
            <a:r>
              <a:rPr lang="en-US" spc="-1" dirty="0">
                <a:latin typeface="Arial"/>
              </a:rPr>
              <a:t> he left and passed successively through the Galatian region and Phrygia, strengthening all the disciples.</a:t>
            </a:r>
          </a:p>
          <a:p>
            <a:pPr marL="391910" indent="-293933" algn="just">
              <a:lnSpc>
                <a:spcPct val="120000"/>
              </a:lnSpc>
              <a:spcAft>
                <a:spcPts val="1283"/>
              </a:spcAft>
              <a:buClr>
                <a:srgbClr val="000000"/>
              </a:buClr>
              <a:buSzPct val="45000"/>
              <a:buFont typeface="Wingdings" charset="2"/>
              <a:buChar char=""/>
            </a:pPr>
            <a:r>
              <a:rPr lang="zxx" spc="-1">
                <a:latin typeface="Arial"/>
              </a:rPr>
              <a:t>Act 20:2  When he had gone through those districts and had given them much exhortation, he came to Greece.</a:t>
            </a:r>
            <a:endParaRPr lang="en-US" spc="-1" dirty="0">
              <a:latin typeface="Arial"/>
            </a:endParaRPr>
          </a:p>
          <a:p>
            <a:pPr marL="391910" indent="-293933" algn="just">
              <a:lnSpc>
                <a:spcPct val="120000"/>
              </a:lnSpc>
              <a:spcAft>
                <a:spcPts val="1283"/>
              </a:spcAft>
              <a:buClr>
                <a:srgbClr val="000000"/>
              </a:buClr>
              <a:buSzPct val="45000"/>
              <a:buFont typeface="Wingdings" charset="2"/>
              <a:buChar char=""/>
            </a:pPr>
            <a:r>
              <a:rPr lang="en-US" spc="-1" dirty="0">
                <a:latin typeface="Arial"/>
              </a:rPr>
              <a:t>Col 2:1  For I want you to know how great a struggle I have on your behalf and for those who are at Laodicea, and for all those who have not personally seen my face,</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412962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a:bodyPr>
          <a:lstStyle/>
          <a:p>
            <a:pPr algn="just">
              <a:lnSpc>
                <a:spcPct val="100000"/>
              </a:lnSpc>
              <a:spcAft>
                <a:spcPts val="1283"/>
              </a:spcAft>
            </a:pPr>
            <a:r>
              <a:rPr lang="en-US" spc="-1" dirty="0">
                <a:latin typeface="Arial"/>
              </a:rPr>
              <a:t>“And so it should be with every faithful pastor of Christ’s flock: he should lovingly identify himself with those who have been committed to his care, showing himself deeply anxious for their spiritual well-being, compassionate with them in their frailties and temptations, and resisting and resenting every one who seeks to entice them away from the purity of their devotion to Christ. This compassion is not of man: it is the divine compassion of Christ Himself, burning in the heart of His servant, and blazing forth in love to reach and to bind to the one Bridegroom the hearts of those to whom he ministers.”</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238579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55000" lnSpcReduction="20000"/>
          </a:bodyPr>
          <a:lstStyle/>
          <a:p>
            <a:pPr algn="just">
              <a:lnSpc>
                <a:spcPct val="120000"/>
              </a:lnSpc>
            </a:pPr>
            <a:r>
              <a:rPr lang="el-GR" spc="-1" dirty="0" err="1">
                <a:latin typeface="Times New Roman Greek"/>
                <a:ea typeface="Times New Roman Greek"/>
              </a:rPr>
              <a:t>πυρο</a:t>
            </a:r>
            <a:r>
              <a:rPr lang="el-GR" spc="-1" dirty="0" err="1">
                <a:latin typeface="Times New Roman (Vietnamese)"/>
                <a:ea typeface="Times New Roman (Vietnamese)"/>
              </a:rPr>
              <a:t>́</a:t>
            </a:r>
            <a:r>
              <a:rPr lang="el-GR" spc="-1" dirty="0" err="1">
                <a:latin typeface="Times New Roman Greek"/>
                <a:ea typeface="Times New Roman Greek"/>
              </a:rPr>
              <a:t>ω</a:t>
            </a:r>
            <a:endParaRPr lang="el-GR" spc="-1" dirty="0">
              <a:latin typeface="Arial"/>
            </a:endParaRPr>
          </a:p>
          <a:p>
            <a:pPr algn="just">
              <a:lnSpc>
                <a:spcPct val="120000"/>
              </a:lnSpc>
            </a:pPr>
            <a:r>
              <a:rPr lang="en-US" spc="-1" dirty="0" err="1">
                <a:latin typeface="Arial"/>
              </a:rPr>
              <a:t>puroo</a:t>
            </a:r>
            <a:r>
              <a:rPr lang="en-US" spc="-1" dirty="0">
                <a:latin typeface="Arial"/>
              </a:rPr>
              <a:t>̄</a:t>
            </a:r>
          </a:p>
          <a:p>
            <a:pPr algn="just">
              <a:lnSpc>
                <a:spcPct val="120000"/>
              </a:lnSpc>
            </a:pPr>
            <a:r>
              <a:rPr lang="en-US" spc="-1" dirty="0">
                <a:latin typeface="Arial"/>
              </a:rPr>
              <a:t>1) to burn with fire, to set on fire, kindle</a:t>
            </a:r>
          </a:p>
          <a:p>
            <a:pPr algn="just">
              <a:lnSpc>
                <a:spcPct val="120000"/>
              </a:lnSpc>
            </a:pPr>
            <a:r>
              <a:rPr lang="en-US" spc="-1" dirty="0">
                <a:latin typeface="Arial"/>
              </a:rPr>
              <a:t>1a) to be on fire, to burn</a:t>
            </a:r>
          </a:p>
          <a:p>
            <a:pPr algn="just">
              <a:lnSpc>
                <a:spcPct val="120000"/>
              </a:lnSpc>
            </a:pPr>
            <a:r>
              <a:rPr lang="en-US" spc="-1" dirty="0">
                <a:latin typeface="Arial"/>
              </a:rPr>
              <a:t>1a1) to be incensed, indignant</a:t>
            </a:r>
          </a:p>
          <a:p>
            <a:pPr algn="just">
              <a:lnSpc>
                <a:spcPct val="120000"/>
              </a:lnSpc>
            </a:pPr>
            <a:r>
              <a:rPr lang="en-US" spc="-1" dirty="0">
                <a:latin typeface="Arial"/>
              </a:rPr>
              <a:t>1b) make to glow</a:t>
            </a:r>
          </a:p>
          <a:p>
            <a:pPr algn="just">
              <a:lnSpc>
                <a:spcPct val="120000"/>
              </a:lnSpc>
            </a:pPr>
            <a:r>
              <a:rPr lang="en-US" spc="-1" dirty="0">
                <a:latin typeface="Arial"/>
              </a:rPr>
              <a:t>1b1) full of fire, fiery, ignited</a:t>
            </a:r>
          </a:p>
          <a:p>
            <a:pPr algn="just">
              <a:lnSpc>
                <a:spcPct val="120000"/>
              </a:lnSpc>
            </a:pPr>
            <a:r>
              <a:rPr lang="en-US" spc="-1" dirty="0">
                <a:latin typeface="Arial"/>
              </a:rPr>
              <a:t>1b1a) of darts filled with inflammable substances and set on fire</a:t>
            </a:r>
          </a:p>
          <a:p>
            <a:pPr algn="just">
              <a:lnSpc>
                <a:spcPct val="120000"/>
              </a:lnSpc>
            </a:pPr>
            <a:r>
              <a:rPr lang="en-US" spc="-1" dirty="0">
                <a:latin typeface="Arial"/>
              </a:rPr>
              <a:t>1b2) melted by fire and purged of dross</a:t>
            </a:r>
          </a:p>
          <a:p>
            <a:pPr algn="just">
              <a:lnSpc>
                <a:spcPct val="120000"/>
              </a:lnSpc>
            </a:pPr>
            <a:r>
              <a:rPr lang="en-US" spc="-1" dirty="0" err="1">
                <a:latin typeface="Arial"/>
              </a:rPr>
              <a:t>puroó</a:t>
            </a:r>
            <a:r>
              <a:rPr lang="en-US" spc="-1" dirty="0">
                <a:latin typeface="Arial"/>
              </a:rPr>
              <a:t>: to set on fire, i.e. to burn (pass.)</a:t>
            </a:r>
          </a:p>
          <a:p>
            <a:pPr>
              <a:lnSpc>
                <a:spcPct val="120000"/>
              </a:lnSpc>
            </a:pPr>
            <a:r>
              <a:rPr lang="en-US" spc="-1" dirty="0">
                <a:latin typeface="Arial"/>
              </a:rPr>
              <a:t>Original Word: </a:t>
            </a:r>
            <a:r>
              <a:rPr lang="el-GR" spc="-1" dirty="0" err="1">
                <a:latin typeface="Times New Roman Greek"/>
                <a:ea typeface="Times New Roman Greek"/>
              </a:rPr>
              <a:t>πυρόω</a:t>
            </a:r>
            <a:br>
              <a:rPr lang="el-GR" sz="1800" dirty="0"/>
            </a:br>
            <a:r>
              <a:rPr lang="en-US" spc="-1" dirty="0">
                <a:latin typeface="Arial"/>
              </a:rPr>
              <a:t>Part of Speech: Verb</a:t>
            </a:r>
            <a:br>
              <a:rPr lang="en-US" sz="1800" dirty="0"/>
            </a:br>
            <a:r>
              <a:rPr lang="en-US" spc="-1" dirty="0">
                <a:latin typeface="Arial"/>
              </a:rPr>
              <a:t>Transliteration: </a:t>
            </a:r>
            <a:r>
              <a:rPr lang="en-US" spc="-1" dirty="0" err="1">
                <a:latin typeface="Arial"/>
              </a:rPr>
              <a:t>puroó</a:t>
            </a:r>
            <a:br>
              <a:rPr lang="en-US" sz="1800" dirty="0"/>
            </a:br>
            <a:r>
              <a:rPr lang="en-US" spc="-1" dirty="0">
                <a:latin typeface="Arial"/>
              </a:rPr>
              <a:t>Phonetic Spelling: (poo-</a:t>
            </a:r>
            <a:r>
              <a:rPr lang="en-US" spc="-1" dirty="0" err="1">
                <a:latin typeface="Arial"/>
              </a:rPr>
              <a:t>ro</a:t>
            </a:r>
            <a:r>
              <a:rPr lang="en-US" spc="-1" dirty="0">
                <a:latin typeface="Arial"/>
              </a:rPr>
              <a:t>'-o)</a:t>
            </a:r>
            <a:br>
              <a:rPr lang="en-US" sz="1800" dirty="0"/>
            </a:br>
            <a:r>
              <a:rPr lang="en-US" spc="-1" dirty="0">
                <a:latin typeface="Arial"/>
              </a:rPr>
              <a:t>Definition: to set on fire, to burn (pass.)</a:t>
            </a:r>
            <a:br>
              <a:rPr lang="en-US" sz="1800" dirty="0"/>
            </a:br>
            <a:r>
              <a:rPr lang="en-US" spc="-1" dirty="0">
                <a:latin typeface="Arial"/>
              </a:rPr>
              <a:t>Usage: pass: I burn, am set on fire, am inflamed; glow with heat, am purified by fire.</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1094324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562</Words>
  <Application>Microsoft Macintosh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Times New Roman</vt:lpstr>
      <vt:lpstr>Times New Roman (Vietnamese)</vt:lpstr>
      <vt:lpstr>Times New Roman Greek</vt:lpstr>
      <vt:lpstr>Wingdings</vt:lpstr>
      <vt:lpstr>Office Theme</vt:lpstr>
      <vt:lpstr>Paul’s Concern for the Churches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(2 Corinthians 2:1-6)</dc:title>
  <dc:creator>Josh Comstock</dc:creator>
  <cp:lastModifiedBy>Josh Comstock</cp:lastModifiedBy>
  <cp:revision>18</cp:revision>
  <dcterms:created xsi:type="dcterms:W3CDTF">2018-06-18T18:26:18Z</dcterms:created>
  <dcterms:modified xsi:type="dcterms:W3CDTF">2019-09-17T15:01:07Z</dcterms:modified>
</cp:coreProperties>
</file>