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2"/>
  </p:notesMasterIdLst>
  <p:sldIdLst>
    <p:sldId id="256" r:id="rId2"/>
    <p:sldId id="257" r:id="rId3"/>
    <p:sldId id="417" r:id="rId4"/>
    <p:sldId id="418" r:id="rId5"/>
    <p:sldId id="419" r:id="rId6"/>
    <p:sldId id="420" r:id="rId7"/>
    <p:sldId id="421" r:id="rId8"/>
    <p:sldId id="422" r:id="rId9"/>
    <p:sldId id="423" r:id="rId10"/>
    <p:sldId id="42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5AEC2"/>
    <a:srgbClr val="36596E"/>
    <a:srgbClr val="2A30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006"/>
    <p:restoredTop sz="94674"/>
  </p:normalViewPr>
  <p:slideViewPr>
    <p:cSldViewPr snapToGrid="0" snapToObjects="1">
      <p:cViewPr varScale="1">
        <p:scale>
          <a:sx n="124" d="100"/>
          <a:sy n="124" d="100"/>
        </p:scale>
        <p:origin x="76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7E5228-A5ED-8F45-BFA2-764986E2E5C6}" type="datetimeFigureOut">
              <a:rPr lang="en-US" smtClean="0"/>
              <a:t>2/5/19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3C273E-94E8-4543-BA7F-F81D24BA7C64}" type="slidenum">
              <a:rPr lang="en-US" smtClean="0"/>
              <a:t>‹#›</a:t>
            </a:fld>
            <a:endParaRPr lang="en-US"/>
          </a:p>
        </p:txBody>
      </p:sp>
    </p:spTree>
    <p:extLst>
      <p:ext uri="{BB962C8B-B14F-4D97-AF65-F5344CB8AC3E}">
        <p14:creationId xmlns:p14="http://schemas.microsoft.com/office/powerpoint/2010/main" val="2962055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5ABC3-7F88-F241-A3D5-EF556122ACE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BEA815C-2CD5-B043-B359-2736924279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5ABE151-3066-0944-9C1A-7F5BAC39E978}"/>
              </a:ext>
            </a:extLst>
          </p:cNvPr>
          <p:cNvSpPr>
            <a:spLocks noGrp="1"/>
          </p:cNvSpPr>
          <p:nvPr>
            <p:ph type="dt" sz="half" idx="10"/>
          </p:nvPr>
        </p:nvSpPr>
        <p:spPr/>
        <p:txBody>
          <a:bodyPr/>
          <a:lstStyle/>
          <a:p>
            <a:fld id="{97618B5A-01DE-964F-97CC-3A8E49D2C37F}" type="datetime1">
              <a:rPr lang="en-US" smtClean="0"/>
              <a:t>2/5/19</a:t>
            </a:fld>
            <a:endParaRPr lang="en-US"/>
          </a:p>
        </p:txBody>
      </p:sp>
      <p:sp>
        <p:nvSpPr>
          <p:cNvPr id="5" name="Footer Placeholder 4">
            <a:extLst>
              <a:ext uri="{FF2B5EF4-FFF2-40B4-BE49-F238E27FC236}">
                <a16:creationId xmlns:a16="http://schemas.microsoft.com/office/drawing/2014/main" id="{B50AA60A-15E1-4E4C-9E99-F26F2D6A444D}"/>
              </a:ext>
            </a:extLst>
          </p:cNvPr>
          <p:cNvSpPr>
            <a:spLocks noGrp="1"/>
          </p:cNvSpPr>
          <p:nvPr>
            <p:ph type="ftr" sz="quarter" idx="11"/>
          </p:nvPr>
        </p:nvSpPr>
        <p:spPr/>
        <p:txBody>
          <a:bodyPr/>
          <a:lstStyle/>
          <a:p>
            <a:r>
              <a:rPr lang="en-US"/>
              <a:t>© Kootenai Community Church | Adult Sunday School: 2 Corinthians | Series taught by Cornel Rasor, Pastor | Any unauthorized alteration of this material is prohibited. kootenaichurch.org 
</a:t>
            </a:r>
            <a:endParaRPr lang="en-US" dirty="0"/>
          </a:p>
        </p:txBody>
      </p:sp>
      <p:sp>
        <p:nvSpPr>
          <p:cNvPr id="6" name="Slide Number Placeholder 5">
            <a:extLst>
              <a:ext uri="{FF2B5EF4-FFF2-40B4-BE49-F238E27FC236}">
                <a16:creationId xmlns:a16="http://schemas.microsoft.com/office/drawing/2014/main" id="{E33951A1-1D58-8F47-A4CE-C6F1E99D4FDF}"/>
              </a:ext>
            </a:extLst>
          </p:cNvPr>
          <p:cNvSpPr>
            <a:spLocks noGrp="1"/>
          </p:cNvSpPr>
          <p:nvPr>
            <p:ph type="sldNum" sz="quarter" idx="12"/>
          </p:nvPr>
        </p:nvSpPr>
        <p:spPr/>
        <p:txBody>
          <a:bodyPr/>
          <a:lstStyle/>
          <a:p>
            <a:fld id="{06243301-7214-A84C-BF16-9E1714483086}" type="slidenum">
              <a:rPr lang="en-US" smtClean="0"/>
              <a:t>‹#›</a:t>
            </a:fld>
            <a:endParaRPr lang="en-US"/>
          </a:p>
        </p:txBody>
      </p:sp>
    </p:spTree>
    <p:extLst>
      <p:ext uri="{BB962C8B-B14F-4D97-AF65-F5344CB8AC3E}">
        <p14:creationId xmlns:p14="http://schemas.microsoft.com/office/powerpoint/2010/main" val="2395385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4A64D-2F60-7B4E-A9C1-B9DC88FC5FA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47E1A2-BA91-FE49-8917-0889AA19EA4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0D8327-28F2-E74F-9752-AA987FEE22D0}"/>
              </a:ext>
            </a:extLst>
          </p:cNvPr>
          <p:cNvSpPr>
            <a:spLocks noGrp="1"/>
          </p:cNvSpPr>
          <p:nvPr>
            <p:ph type="dt" sz="half" idx="10"/>
          </p:nvPr>
        </p:nvSpPr>
        <p:spPr/>
        <p:txBody>
          <a:bodyPr/>
          <a:lstStyle/>
          <a:p>
            <a:fld id="{2A39661D-4F35-1B45-8074-55612DC5BC5F}" type="datetime1">
              <a:rPr lang="en-US" smtClean="0"/>
              <a:t>2/5/19</a:t>
            </a:fld>
            <a:endParaRPr lang="en-US"/>
          </a:p>
        </p:txBody>
      </p:sp>
      <p:sp>
        <p:nvSpPr>
          <p:cNvPr id="5" name="Footer Placeholder 4">
            <a:extLst>
              <a:ext uri="{FF2B5EF4-FFF2-40B4-BE49-F238E27FC236}">
                <a16:creationId xmlns:a16="http://schemas.microsoft.com/office/drawing/2014/main" id="{4C655E81-1736-7B4D-840D-06258925F95A}"/>
              </a:ext>
            </a:extLst>
          </p:cNvPr>
          <p:cNvSpPr>
            <a:spLocks noGrp="1"/>
          </p:cNvSpPr>
          <p:nvPr>
            <p:ph type="ftr" sz="quarter" idx="11"/>
          </p:nvPr>
        </p:nvSpPr>
        <p:spPr/>
        <p:txBody>
          <a:bodyPr/>
          <a:lstStyle/>
          <a:p>
            <a:r>
              <a:rPr lang="en-US"/>
              <a:t>© Kootenai Community Church | Adult Sunday School: 2 Corinthians | Series taught by Cornel Rasor, Pastor | Any unauthorized alteration of this material is prohibited. kootenaichurch.org 
</a:t>
            </a:r>
            <a:endParaRPr lang="en-US" dirty="0"/>
          </a:p>
        </p:txBody>
      </p:sp>
      <p:sp>
        <p:nvSpPr>
          <p:cNvPr id="6" name="Slide Number Placeholder 5">
            <a:extLst>
              <a:ext uri="{FF2B5EF4-FFF2-40B4-BE49-F238E27FC236}">
                <a16:creationId xmlns:a16="http://schemas.microsoft.com/office/drawing/2014/main" id="{94A0810E-79E3-0E43-BBFA-572665044CF0}"/>
              </a:ext>
            </a:extLst>
          </p:cNvPr>
          <p:cNvSpPr>
            <a:spLocks noGrp="1"/>
          </p:cNvSpPr>
          <p:nvPr>
            <p:ph type="sldNum" sz="quarter" idx="12"/>
          </p:nvPr>
        </p:nvSpPr>
        <p:spPr/>
        <p:txBody>
          <a:bodyPr/>
          <a:lstStyle/>
          <a:p>
            <a:fld id="{06243301-7214-A84C-BF16-9E1714483086}" type="slidenum">
              <a:rPr lang="en-US" smtClean="0"/>
              <a:t>‹#›</a:t>
            </a:fld>
            <a:endParaRPr lang="en-US"/>
          </a:p>
        </p:txBody>
      </p:sp>
    </p:spTree>
    <p:extLst>
      <p:ext uri="{BB962C8B-B14F-4D97-AF65-F5344CB8AC3E}">
        <p14:creationId xmlns:p14="http://schemas.microsoft.com/office/powerpoint/2010/main" val="3422062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A4977CE-7FC2-8D46-9ACF-502BB5729EE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C81CAE5-7896-A14A-A472-1E560FC1D57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E5D439-F546-F444-8C2F-727FFA193394}"/>
              </a:ext>
            </a:extLst>
          </p:cNvPr>
          <p:cNvSpPr>
            <a:spLocks noGrp="1"/>
          </p:cNvSpPr>
          <p:nvPr>
            <p:ph type="dt" sz="half" idx="10"/>
          </p:nvPr>
        </p:nvSpPr>
        <p:spPr/>
        <p:txBody>
          <a:bodyPr/>
          <a:lstStyle/>
          <a:p>
            <a:fld id="{D63C07AB-EDD3-2447-9ABA-BD5AE2E9245F}" type="datetime1">
              <a:rPr lang="en-US" smtClean="0"/>
              <a:t>2/5/19</a:t>
            </a:fld>
            <a:endParaRPr lang="en-US"/>
          </a:p>
        </p:txBody>
      </p:sp>
      <p:sp>
        <p:nvSpPr>
          <p:cNvPr id="5" name="Footer Placeholder 4">
            <a:extLst>
              <a:ext uri="{FF2B5EF4-FFF2-40B4-BE49-F238E27FC236}">
                <a16:creationId xmlns:a16="http://schemas.microsoft.com/office/drawing/2014/main" id="{85FD80D3-CD60-804C-A7DC-CFF8B7C224C2}"/>
              </a:ext>
            </a:extLst>
          </p:cNvPr>
          <p:cNvSpPr>
            <a:spLocks noGrp="1"/>
          </p:cNvSpPr>
          <p:nvPr>
            <p:ph type="ftr" sz="quarter" idx="11"/>
          </p:nvPr>
        </p:nvSpPr>
        <p:spPr/>
        <p:txBody>
          <a:bodyPr/>
          <a:lstStyle/>
          <a:p>
            <a:r>
              <a:rPr lang="en-US"/>
              <a:t>© Kootenai Community Church | Adult Sunday School: 2 Corinthians | Series taught by Cornel Rasor, Pastor | Any unauthorized alteration of this material is prohibited. kootenaichurch.org 
</a:t>
            </a:r>
            <a:endParaRPr lang="en-US" dirty="0"/>
          </a:p>
        </p:txBody>
      </p:sp>
      <p:sp>
        <p:nvSpPr>
          <p:cNvPr id="6" name="Slide Number Placeholder 5">
            <a:extLst>
              <a:ext uri="{FF2B5EF4-FFF2-40B4-BE49-F238E27FC236}">
                <a16:creationId xmlns:a16="http://schemas.microsoft.com/office/drawing/2014/main" id="{0414FCF4-4DA6-7A41-8630-F384EE051694}"/>
              </a:ext>
            </a:extLst>
          </p:cNvPr>
          <p:cNvSpPr>
            <a:spLocks noGrp="1"/>
          </p:cNvSpPr>
          <p:nvPr>
            <p:ph type="sldNum" sz="quarter" idx="12"/>
          </p:nvPr>
        </p:nvSpPr>
        <p:spPr/>
        <p:txBody>
          <a:bodyPr/>
          <a:lstStyle/>
          <a:p>
            <a:fld id="{06243301-7214-A84C-BF16-9E1714483086}" type="slidenum">
              <a:rPr lang="en-US" smtClean="0"/>
              <a:t>‹#›</a:t>
            </a:fld>
            <a:endParaRPr lang="en-US"/>
          </a:p>
        </p:txBody>
      </p:sp>
    </p:spTree>
    <p:extLst>
      <p:ext uri="{BB962C8B-B14F-4D97-AF65-F5344CB8AC3E}">
        <p14:creationId xmlns:p14="http://schemas.microsoft.com/office/powerpoint/2010/main" val="263124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4F688-4F85-274F-BD93-17A30F737D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8E3D88-0A44-0D4C-98F3-E7B31A0443F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CB5352-CABD-7040-AD0F-BA0F27BB955F}"/>
              </a:ext>
            </a:extLst>
          </p:cNvPr>
          <p:cNvSpPr>
            <a:spLocks noGrp="1"/>
          </p:cNvSpPr>
          <p:nvPr>
            <p:ph type="dt" sz="half" idx="10"/>
          </p:nvPr>
        </p:nvSpPr>
        <p:spPr/>
        <p:txBody>
          <a:bodyPr/>
          <a:lstStyle/>
          <a:p>
            <a:fld id="{3DE08AF9-86DB-A644-AF52-C3E7E83BD483}" type="datetime1">
              <a:rPr lang="en-US" smtClean="0"/>
              <a:t>2/5/19</a:t>
            </a:fld>
            <a:endParaRPr lang="en-US"/>
          </a:p>
        </p:txBody>
      </p:sp>
      <p:sp>
        <p:nvSpPr>
          <p:cNvPr id="5" name="Footer Placeholder 4">
            <a:extLst>
              <a:ext uri="{FF2B5EF4-FFF2-40B4-BE49-F238E27FC236}">
                <a16:creationId xmlns:a16="http://schemas.microsoft.com/office/drawing/2014/main" id="{C74351A9-B509-E148-A936-30149CA18734}"/>
              </a:ext>
            </a:extLst>
          </p:cNvPr>
          <p:cNvSpPr>
            <a:spLocks noGrp="1"/>
          </p:cNvSpPr>
          <p:nvPr>
            <p:ph type="ftr" sz="quarter" idx="11"/>
          </p:nvPr>
        </p:nvSpPr>
        <p:spPr/>
        <p:txBody>
          <a:bodyPr/>
          <a:lstStyle/>
          <a:p>
            <a:r>
              <a:rPr lang="en-US"/>
              <a:t>© Kootenai Community Church | Adult Sunday School: 2 Corinthians | Series taught by Cornel Rasor, Pastor | Any unauthorized alteration of this material is prohibited. kootenaichurch.org 
</a:t>
            </a:r>
            <a:endParaRPr lang="en-US" dirty="0"/>
          </a:p>
        </p:txBody>
      </p:sp>
      <p:sp>
        <p:nvSpPr>
          <p:cNvPr id="6" name="Slide Number Placeholder 5">
            <a:extLst>
              <a:ext uri="{FF2B5EF4-FFF2-40B4-BE49-F238E27FC236}">
                <a16:creationId xmlns:a16="http://schemas.microsoft.com/office/drawing/2014/main" id="{41EC8FB4-2C99-5946-B21C-63EA1D6D8E86}"/>
              </a:ext>
            </a:extLst>
          </p:cNvPr>
          <p:cNvSpPr>
            <a:spLocks noGrp="1"/>
          </p:cNvSpPr>
          <p:nvPr>
            <p:ph type="sldNum" sz="quarter" idx="12"/>
          </p:nvPr>
        </p:nvSpPr>
        <p:spPr/>
        <p:txBody>
          <a:bodyPr/>
          <a:lstStyle/>
          <a:p>
            <a:fld id="{06243301-7214-A84C-BF16-9E1714483086}" type="slidenum">
              <a:rPr lang="en-US" smtClean="0"/>
              <a:t>‹#›</a:t>
            </a:fld>
            <a:endParaRPr lang="en-US"/>
          </a:p>
        </p:txBody>
      </p:sp>
    </p:spTree>
    <p:extLst>
      <p:ext uri="{BB962C8B-B14F-4D97-AF65-F5344CB8AC3E}">
        <p14:creationId xmlns:p14="http://schemas.microsoft.com/office/powerpoint/2010/main" val="2317563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58F9B-5EE3-6544-8487-79F2AA0B645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EDE35EF-03C6-CB41-91E1-16B334DBA9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46E534F-BCF7-AB48-9EAA-29445BCF6D99}"/>
              </a:ext>
            </a:extLst>
          </p:cNvPr>
          <p:cNvSpPr>
            <a:spLocks noGrp="1"/>
          </p:cNvSpPr>
          <p:nvPr>
            <p:ph type="dt" sz="half" idx="10"/>
          </p:nvPr>
        </p:nvSpPr>
        <p:spPr/>
        <p:txBody>
          <a:bodyPr/>
          <a:lstStyle/>
          <a:p>
            <a:fld id="{5FF5337A-6F4F-EB42-9204-490BC7C8F9E8}" type="datetime1">
              <a:rPr lang="en-US" smtClean="0"/>
              <a:t>2/5/19</a:t>
            </a:fld>
            <a:endParaRPr lang="en-US"/>
          </a:p>
        </p:txBody>
      </p:sp>
      <p:sp>
        <p:nvSpPr>
          <p:cNvPr id="5" name="Footer Placeholder 4">
            <a:extLst>
              <a:ext uri="{FF2B5EF4-FFF2-40B4-BE49-F238E27FC236}">
                <a16:creationId xmlns:a16="http://schemas.microsoft.com/office/drawing/2014/main" id="{0AA2480D-1825-8B40-9E8B-6FA18BDAB43C}"/>
              </a:ext>
            </a:extLst>
          </p:cNvPr>
          <p:cNvSpPr>
            <a:spLocks noGrp="1"/>
          </p:cNvSpPr>
          <p:nvPr>
            <p:ph type="ftr" sz="quarter" idx="11"/>
          </p:nvPr>
        </p:nvSpPr>
        <p:spPr/>
        <p:txBody>
          <a:bodyPr/>
          <a:lstStyle/>
          <a:p>
            <a:r>
              <a:rPr lang="en-US"/>
              <a:t>© Kootenai Community Church | Adult Sunday School: 2 Corinthians | Series taught by Cornel Rasor, Pastor | Any unauthorized alteration of this material is prohibited. kootenaichurch.org 
</a:t>
            </a:r>
            <a:endParaRPr lang="en-US" dirty="0"/>
          </a:p>
        </p:txBody>
      </p:sp>
      <p:sp>
        <p:nvSpPr>
          <p:cNvPr id="6" name="Slide Number Placeholder 5">
            <a:extLst>
              <a:ext uri="{FF2B5EF4-FFF2-40B4-BE49-F238E27FC236}">
                <a16:creationId xmlns:a16="http://schemas.microsoft.com/office/drawing/2014/main" id="{8B17A7AC-F783-0E46-A6F9-1A12FCEF2E4C}"/>
              </a:ext>
            </a:extLst>
          </p:cNvPr>
          <p:cNvSpPr>
            <a:spLocks noGrp="1"/>
          </p:cNvSpPr>
          <p:nvPr>
            <p:ph type="sldNum" sz="quarter" idx="12"/>
          </p:nvPr>
        </p:nvSpPr>
        <p:spPr/>
        <p:txBody>
          <a:bodyPr/>
          <a:lstStyle/>
          <a:p>
            <a:fld id="{06243301-7214-A84C-BF16-9E1714483086}" type="slidenum">
              <a:rPr lang="en-US" smtClean="0"/>
              <a:t>‹#›</a:t>
            </a:fld>
            <a:endParaRPr lang="en-US"/>
          </a:p>
        </p:txBody>
      </p:sp>
    </p:spTree>
    <p:extLst>
      <p:ext uri="{BB962C8B-B14F-4D97-AF65-F5344CB8AC3E}">
        <p14:creationId xmlns:p14="http://schemas.microsoft.com/office/powerpoint/2010/main" val="234360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2F913-6615-5141-AD7B-332E25B1C8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D62B69-5707-534A-B9C0-334AAD3C145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A1E1A2F-E08A-E245-BF60-885C643AF0C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D24D15B-AEA1-494B-85DF-F2D05ED2A47E}"/>
              </a:ext>
            </a:extLst>
          </p:cNvPr>
          <p:cNvSpPr>
            <a:spLocks noGrp="1"/>
          </p:cNvSpPr>
          <p:nvPr>
            <p:ph type="dt" sz="half" idx="10"/>
          </p:nvPr>
        </p:nvSpPr>
        <p:spPr/>
        <p:txBody>
          <a:bodyPr/>
          <a:lstStyle/>
          <a:p>
            <a:fld id="{323C363F-2E7C-704C-9929-0EC72CBB7F11}" type="datetime1">
              <a:rPr lang="en-US" smtClean="0"/>
              <a:t>2/5/19</a:t>
            </a:fld>
            <a:endParaRPr lang="en-US"/>
          </a:p>
        </p:txBody>
      </p:sp>
      <p:sp>
        <p:nvSpPr>
          <p:cNvPr id="6" name="Footer Placeholder 5">
            <a:extLst>
              <a:ext uri="{FF2B5EF4-FFF2-40B4-BE49-F238E27FC236}">
                <a16:creationId xmlns:a16="http://schemas.microsoft.com/office/drawing/2014/main" id="{9F2CE57B-A50E-524D-A604-83734D3313A7}"/>
              </a:ext>
            </a:extLst>
          </p:cNvPr>
          <p:cNvSpPr>
            <a:spLocks noGrp="1"/>
          </p:cNvSpPr>
          <p:nvPr>
            <p:ph type="ftr" sz="quarter" idx="11"/>
          </p:nvPr>
        </p:nvSpPr>
        <p:spPr/>
        <p:txBody>
          <a:bodyPr/>
          <a:lstStyle/>
          <a:p>
            <a:r>
              <a:rPr lang="en-US"/>
              <a:t>© Kootenai Community Church | Adult Sunday School: 2 Corinthians | Series taught by Cornel Rasor, Pastor | Any unauthorized alteration of this material is prohibited. kootenaichurch.org 
</a:t>
            </a:r>
            <a:endParaRPr lang="en-US" dirty="0"/>
          </a:p>
        </p:txBody>
      </p:sp>
      <p:sp>
        <p:nvSpPr>
          <p:cNvPr id="7" name="Slide Number Placeholder 6">
            <a:extLst>
              <a:ext uri="{FF2B5EF4-FFF2-40B4-BE49-F238E27FC236}">
                <a16:creationId xmlns:a16="http://schemas.microsoft.com/office/drawing/2014/main" id="{C7E950BD-117E-FA40-B192-4555FB2BD1F2}"/>
              </a:ext>
            </a:extLst>
          </p:cNvPr>
          <p:cNvSpPr>
            <a:spLocks noGrp="1"/>
          </p:cNvSpPr>
          <p:nvPr>
            <p:ph type="sldNum" sz="quarter" idx="12"/>
          </p:nvPr>
        </p:nvSpPr>
        <p:spPr/>
        <p:txBody>
          <a:bodyPr/>
          <a:lstStyle/>
          <a:p>
            <a:fld id="{06243301-7214-A84C-BF16-9E1714483086}" type="slidenum">
              <a:rPr lang="en-US" smtClean="0"/>
              <a:t>‹#›</a:t>
            </a:fld>
            <a:endParaRPr lang="en-US"/>
          </a:p>
        </p:txBody>
      </p:sp>
    </p:spTree>
    <p:extLst>
      <p:ext uri="{BB962C8B-B14F-4D97-AF65-F5344CB8AC3E}">
        <p14:creationId xmlns:p14="http://schemas.microsoft.com/office/powerpoint/2010/main" val="2904557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F1E39-725A-8F40-B773-099733FC0DB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1B707E5-549C-4B4E-81A0-949642A17C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464F9C7-963A-F848-A74F-8FC478A3E4C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31FCEE6-854D-5848-9C3D-DBF9EA57CE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6FF7554-F480-FE44-A23F-E4ECCCBF623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055F244-ED52-D547-8E2D-E57C20173E1B}"/>
              </a:ext>
            </a:extLst>
          </p:cNvPr>
          <p:cNvSpPr>
            <a:spLocks noGrp="1"/>
          </p:cNvSpPr>
          <p:nvPr>
            <p:ph type="dt" sz="half" idx="10"/>
          </p:nvPr>
        </p:nvSpPr>
        <p:spPr/>
        <p:txBody>
          <a:bodyPr/>
          <a:lstStyle/>
          <a:p>
            <a:fld id="{8645B3EF-9AEF-FA48-9C62-603D016166C5}" type="datetime1">
              <a:rPr lang="en-US" smtClean="0"/>
              <a:t>2/5/19</a:t>
            </a:fld>
            <a:endParaRPr lang="en-US"/>
          </a:p>
        </p:txBody>
      </p:sp>
      <p:sp>
        <p:nvSpPr>
          <p:cNvPr id="8" name="Footer Placeholder 7">
            <a:extLst>
              <a:ext uri="{FF2B5EF4-FFF2-40B4-BE49-F238E27FC236}">
                <a16:creationId xmlns:a16="http://schemas.microsoft.com/office/drawing/2014/main" id="{7BE16ACD-5DB3-4E46-BF55-BA26B3A32A76}"/>
              </a:ext>
            </a:extLst>
          </p:cNvPr>
          <p:cNvSpPr>
            <a:spLocks noGrp="1"/>
          </p:cNvSpPr>
          <p:nvPr>
            <p:ph type="ftr" sz="quarter" idx="11"/>
          </p:nvPr>
        </p:nvSpPr>
        <p:spPr/>
        <p:txBody>
          <a:bodyPr/>
          <a:lstStyle/>
          <a:p>
            <a:r>
              <a:rPr lang="en-US"/>
              <a:t>© Kootenai Community Church | Adult Sunday School: 2 Corinthians | Series taught by Cornel Rasor, Pastor | Any unauthorized alteration of this material is prohibited. kootenaichurch.org 
</a:t>
            </a:r>
            <a:endParaRPr lang="en-US" dirty="0"/>
          </a:p>
        </p:txBody>
      </p:sp>
      <p:sp>
        <p:nvSpPr>
          <p:cNvPr id="9" name="Slide Number Placeholder 8">
            <a:extLst>
              <a:ext uri="{FF2B5EF4-FFF2-40B4-BE49-F238E27FC236}">
                <a16:creationId xmlns:a16="http://schemas.microsoft.com/office/drawing/2014/main" id="{42DE4E4C-1606-A24D-8B95-6835D7DDF177}"/>
              </a:ext>
            </a:extLst>
          </p:cNvPr>
          <p:cNvSpPr>
            <a:spLocks noGrp="1"/>
          </p:cNvSpPr>
          <p:nvPr>
            <p:ph type="sldNum" sz="quarter" idx="12"/>
          </p:nvPr>
        </p:nvSpPr>
        <p:spPr/>
        <p:txBody>
          <a:bodyPr/>
          <a:lstStyle/>
          <a:p>
            <a:fld id="{06243301-7214-A84C-BF16-9E1714483086}" type="slidenum">
              <a:rPr lang="en-US" smtClean="0"/>
              <a:t>‹#›</a:t>
            </a:fld>
            <a:endParaRPr lang="en-US"/>
          </a:p>
        </p:txBody>
      </p:sp>
    </p:spTree>
    <p:extLst>
      <p:ext uri="{BB962C8B-B14F-4D97-AF65-F5344CB8AC3E}">
        <p14:creationId xmlns:p14="http://schemas.microsoft.com/office/powerpoint/2010/main" val="4066652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4747D-F2AE-1F4A-A8E8-8B6F00826A0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71EF7D5-4C85-A84B-A3E3-4A659B5E836D}"/>
              </a:ext>
            </a:extLst>
          </p:cNvPr>
          <p:cNvSpPr>
            <a:spLocks noGrp="1"/>
          </p:cNvSpPr>
          <p:nvPr>
            <p:ph type="dt" sz="half" idx="10"/>
          </p:nvPr>
        </p:nvSpPr>
        <p:spPr/>
        <p:txBody>
          <a:bodyPr/>
          <a:lstStyle/>
          <a:p>
            <a:fld id="{C3218053-E097-3A45-AD46-FF7C15B60D89}" type="datetime1">
              <a:rPr lang="en-US" smtClean="0"/>
              <a:t>2/5/19</a:t>
            </a:fld>
            <a:endParaRPr lang="en-US"/>
          </a:p>
        </p:txBody>
      </p:sp>
      <p:sp>
        <p:nvSpPr>
          <p:cNvPr id="4" name="Footer Placeholder 3">
            <a:extLst>
              <a:ext uri="{FF2B5EF4-FFF2-40B4-BE49-F238E27FC236}">
                <a16:creationId xmlns:a16="http://schemas.microsoft.com/office/drawing/2014/main" id="{313AE5BF-95D0-4842-9A5F-624AC74B5986}"/>
              </a:ext>
            </a:extLst>
          </p:cNvPr>
          <p:cNvSpPr>
            <a:spLocks noGrp="1"/>
          </p:cNvSpPr>
          <p:nvPr>
            <p:ph type="ftr" sz="quarter" idx="11"/>
          </p:nvPr>
        </p:nvSpPr>
        <p:spPr/>
        <p:txBody>
          <a:bodyPr/>
          <a:lstStyle/>
          <a:p>
            <a:r>
              <a:rPr lang="en-US"/>
              <a:t>© Kootenai Community Church | Adult Sunday School: 2 Corinthians | Series taught by Cornel Rasor, Pastor | Any unauthorized alteration of this material is prohibited. kootenaichurch.org 
</a:t>
            </a:r>
            <a:endParaRPr lang="en-US" dirty="0"/>
          </a:p>
        </p:txBody>
      </p:sp>
      <p:sp>
        <p:nvSpPr>
          <p:cNvPr id="5" name="Slide Number Placeholder 4">
            <a:extLst>
              <a:ext uri="{FF2B5EF4-FFF2-40B4-BE49-F238E27FC236}">
                <a16:creationId xmlns:a16="http://schemas.microsoft.com/office/drawing/2014/main" id="{4796CF89-E683-E349-AE4F-891D516B48F5}"/>
              </a:ext>
            </a:extLst>
          </p:cNvPr>
          <p:cNvSpPr>
            <a:spLocks noGrp="1"/>
          </p:cNvSpPr>
          <p:nvPr>
            <p:ph type="sldNum" sz="quarter" idx="12"/>
          </p:nvPr>
        </p:nvSpPr>
        <p:spPr/>
        <p:txBody>
          <a:bodyPr/>
          <a:lstStyle/>
          <a:p>
            <a:fld id="{06243301-7214-A84C-BF16-9E1714483086}" type="slidenum">
              <a:rPr lang="en-US" smtClean="0"/>
              <a:t>‹#›</a:t>
            </a:fld>
            <a:endParaRPr lang="en-US"/>
          </a:p>
        </p:txBody>
      </p:sp>
    </p:spTree>
    <p:extLst>
      <p:ext uri="{BB962C8B-B14F-4D97-AF65-F5344CB8AC3E}">
        <p14:creationId xmlns:p14="http://schemas.microsoft.com/office/powerpoint/2010/main" val="2219808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E02E06-6F46-9F40-B48F-930574E32949}"/>
              </a:ext>
            </a:extLst>
          </p:cNvPr>
          <p:cNvSpPr>
            <a:spLocks noGrp="1"/>
          </p:cNvSpPr>
          <p:nvPr>
            <p:ph type="dt" sz="half" idx="10"/>
          </p:nvPr>
        </p:nvSpPr>
        <p:spPr/>
        <p:txBody>
          <a:bodyPr/>
          <a:lstStyle/>
          <a:p>
            <a:fld id="{520C6134-0A2A-3540-BF76-2D632C640BC8}" type="datetime1">
              <a:rPr lang="en-US" smtClean="0"/>
              <a:t>2/5/19</a:t>
            </a:fld>
            <a:endParaRPr lang="en-US"/>
          </a:p>
        </p:txBody>
      </p:sp>
      <p:sp>
        <p:nvSpPr>
          <p:cNvPr id="3" name="Footer Placeholder 2">
            <a:extLst>
              <a:ext uri="{FF2B5EF4-FFF2-40B4-BE49-F238E27FC236}">
                <a16:creationId xmlns:a16="http://schemas.microsoft.com/office/drawing/2014/main" id="{4BC0DE7D-7272-AE4F-B628-6DD073FEDBE2}"/>
              </a:ext>
            </a:extLst>
          </p:cNvPr>
          <p:cNvSpPr>
            <a:spLocks noGrp="1"/>
          </p:cNvSpPr>
          <p:nvPr>
            <p:ph type="ftr" sz="quarter" idx="11"/>
          </p:nvPr>
        </p:nvSpPr>
        <p:spPr/>
        <p:txBody>
          <a:bodyPr/>
          <a:lstStyle/>
          <a:p>
            <a:r>
              <a:rPr lang="en-US"/>
              <a:t>© Kootenai Community Church | Adult Sunday School: 2 Corinthians | Series taught by Cornel Rasor, Pastor | Any unauthorized alteration of this material is prohibited. kootenaichurch.org 
</a:t>
            </a:r>
            <a:endParaRPr lang="en-US" dirty="0"/>
          </a:p>
        </p:txBody>
      </p:sp>
      <p:sp>
        <p:nvSpPr>
          <p:cNvPr id="4" name="Slide Number Placeholder 3">
            <a:extLst>
              <a:ext uri="{FF2B5EF4-FFF2-40B4-BE49-F238E27FC236}">
                <a16:creationId xmlns:a16="http://schemas.microsoft.com/office/drawing/2014/main" id="{FD58EA66-F96B-6B40-9C35-A46D0BB16831}"/>
              </a:ext>
            </a:extLst>
          </p:cNvPr>
          <p:cNvSpPr>
            <a:spLocks noGrp="1"/>
          </p:cNvSpPr>
          <p:nvPr>
            <p:ph type="sldNum" sz="quarter" idx="12"/>
          </p:nvPr>
        </p:nvSpPr>
        <p:spPr/>
        <p:txBody>
          <a:bodyPr/>
          <a:lstStyle/>
          <a:p>
            <a:fld id="{06243301-7214-A84C-BF16-9E1714483086}" type="slidenum">
              <a:rPr lang="en-US" smtClean="0"/>
              <a:t>‹#›</a:t>
            </a:fld>
            <a:endParaRPr lang="en-US"/>
          </a:p>
        </p:txBody>
      </p:sp>
    </p:spTree>
    <p:extLst>
      <p:ext uri="{BB962C8B-B14F-4D97-AF65-F5344CB8AC3E}">
        <p14:creationId xmlns:p14="http://schemas.microsoft.com/office/powerpoint/2010/main" val="958541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64A22-D2C2-0446-A148-D7DEF9B5FD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ECF5C0-DCEF-4C4D-AB20-C58630EF5A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A361EA7-663A-8F45-9190-2C29BCFCCA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103B1A2-9788-F243-A54A-7967B38F5CA8}"/>
              </a:ext>
            </a:extLst>
          </p:cNvPr>
          <p:cNvSpPr>
            <a:spLocks noGrp="1"/>
          </p:cNvSpPr>
          <p:nvPr>
            <p:ph type="dt" sz="half" idx="10"/>
          </p:nvPr>
        </p:nvSpPr>
        <p:spPr/>
        <p:txBody>
          <a:bodyPr/>
          <a:lstStyle/>
          <a:p>
            <a:fld id="{B9455668-D21E-2642-8618-A788C877E867}" type="datetime1">
              <a:rPr lang="en-US" smtClean="0"/>
              <a:t>2/5/19</a:t>
            </a:fld>
            <a:endParaRPr lang="en-US"/>
          </a:p>
        </p:txBody>
      </p:sp>
      <p:sp>
        <p:nvSpPr>
          <p:cNvPr id="6" name="Footer Placeholder 5">
            <a:extLst>
              <a:ext uri="{FF2B5EF4-FFF2-40B4-BE49-F238E27FC236}">
                <a16:creationId xmlns:a16="http://schemas.microsoft.com/office/drawing/2014/main" id="{6C33FC6F-885F-3240-9238-CA4495497392}"/>
              </a:ext>
            </a:extLst>
          </p:cNvPr>
          <p:cNvSpPr>
            <a:spLocks noGrp="1"/>
          </p:cNvSpPr>
          <p:nvPr>
            <p:ph type="ftr" sz="quarter" idx="11"/>
          </p:nvPr>
        </p:nvSpPr>
        <p:spPr/>
        <p:txBody>
          <a:bodyPr/>
          <a:lstStyle/>
          <a:p>
            <a:r>
              <a:rPr lang="en-US"/>
              <a:t>© Kootenai Community Church | Adult Sunday School: 2 Corinthians | Series taught by Cornel Rasor, Pastor | Any unauthorized alteration of this material is prohibited. kootenaichurch.org 
</a:t>
            </a:r>
            <a:endParaRPr lang="en-US" dirty="0"/>
          </a:p>
        </p:txBody>
      </p:sp>
      <p:sp>
        <p:nvSpPr>
          <p:cNvPr id="7" name="Slide Number Placeholder 6">
            <a:extLst>
              <a:ext uri="{FF2B5EF4-FFF2-40B4-BE49-F238E27FC236}">
                <a16:creationId xmlns:a16="http://schemas.microsoft.com/office/drawing/2014/main" id="{2425DEC8-CFD7-4B45-9020-2AB050D71CDB}"/>
              </a:ext>
            </a:extLst>
          </p:cNvPr>
          <p:cNvSpPr>
            <a:spLocks noGrp="1"/>
          </p:cNvSpPr>
          <p:nvPr>
            <p:ph type="sldNum" sz="quarter" idx="12"/>
          </p:nvPr>
        </p:nvSpPr>
        <p:spPr/>
        <p:txBody>
          <a:bodyPr/>
          <a:lstStyle/>
          <a:p>
            <a:fld id="{06243301-7214-A84C-BF16-9E1714483086}" type="slidenum">
              <a:rPr lang="en-US" smtClean="0"/>
              <a:t>‹#›</a:t>
            </a:fld>
            <a:endParaRPr lang="en-US"/>
          </a:p>
        </p:txBody>
      </p:sp>
    </p:spTree>
    <p:extLst>
      <p:ext uri="{BB962C8B-B14F-4D97-AF65-F5344CB8AC3E}">
        <p14:creationId xmlns:p14="http://schemas.microsoft.com/office/powerpoint/2010/main" val="3117447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E5468-161F-9E4C-BBE4-0500415C3D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4471B8-D035-F342-8709-9546CD08F4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78BCF76-7187-D644-B7A4-9E7A82D9D3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E021483-E000-5E40-B7D1-1F7CE0CD845F}"/>
              </a:ext>
            </a:extLst>
          </p:cNvPr>
          <p:cNvSpPr>
            <a:spLocks noGrp="1"/>
          </p:cNvSpPr>
          <p:nvPr>
            <p:ph type="dt" sz="half" idx="10"/>
          </p:nvPr>
        </p:nvSpPr>
        <p:spPr/>
        <p:txBody>
          <a:bodyPr/>
          <a:lstStyle/>
          <a:p>
            <a:fld id="{95FA6BFF-D6A2-5642-9A26-25717F9D712B}" type="datetime1">
              <a:rPr lang="en-US" smtClean="0"/>
              <a:t>2/5/19</a:t>
            </a:fld>
            <a:endParaRPr lang="en-US"/>
          </a:p>
        </p:txBody>
      </p:sp>
      <p:sp>
        <p:nvSpPr>
          <p:cNvPr id="6" name="Footer Placeholder 5">
            <a:extLst>
              <a:ext uri="{FF2B5EF4-FFF2-40B4-BE49-F238E27FC236}">
                <a16:creationId xmlns:a16="http://schemas.microsoft.com/office/drawing/2014/main" id="{48260AE5-79D1-BA4E-A16D-B135F38974C1}"/>
              </a:ext>
            </a:extLst>
          </p:cNvPr>
          <p:cNvSpPr>
            <a:spLocks noGrp="1"/>
          </p:cNvSpPr>
          <p:nvPr>
            <p:ph type="ftr" sz="quarter" idx="11"/>
          </p:nvPr>
        </p:nvSpPr>
        <p:spPr/>
        <p:txBody>
          <a:bodyPr/>
          <a:lstStyle/>
          <a:p>
            <a:r>
              <a:rPr lang="en-US"/>
              <a:t>© Kootenai Community Church | Adult Sunday School: 2 Corinthians | Series taught by Cornel Rasor, Pastor | Any unauthorized alteration of this material is prohibited. kootenaichurch.org 
</a:t>
            </a:r>
            <a:endParaRPr lang="en-US" dirty="0"/>
          </a:p>
        </p:txBody>
      </p:sp>
      <p:sp>
        <p:nvSpPr>
          <p:cNvPr id="7" name="Slide Number Placeholder 6">
            <a:extLst>
              <a:ext uri="{FF2B5EF4-FFF2-40B4-BE49-F238E27FC236}">
                <a16:creationId xmlns:a16="http://schemas.microsoft.com/office/drawing/2014/main" id="{B7A3431B-ED2D-3341-85EA-1873C2A29BAE}"/>
              </a:ext>
            </a:extLst>
          </p:cNvPr>
          <p:cNvSpPr>
            <a:spLocks noGrp="1"/>
          </p:cNvSpPr>
          <p:nvPr>
            <p:ph type="sldNum" sz="quarter" idx="12"/>
          </p:nvPr>
        </p:nvSpPr>
        <p:spPr/>
        <p:txBody>
          <a:bodyPr/>
          <a:lstStyle/>
          <a:p>
            <a:fld id="{06243301-7214-A84C-BF16-9E1714483086}" type="slidenum">
              <a:rPr lang="en-US" smtClean="0"/>
              <a:t>‹#›</a:t>
            </a:fld>
            <a:endParaRPr lang="en-US"/>
          </a:p>
        </p:txBody>
      </p:sp>
    </p:spTree>
    <p:extLst>
      <p:ext uri="{BB962C8B-B14F-4D97-AF65-F5344CB8AC3E}">
        <p14:creationId xmlns:p14="http://schemas.microsoft.com/office/powerpoint/2010/main" val="906519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9621D2-4EF6-1B4B-9D76-5B51B15EC2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BCFA149-532E-2146-9D7F-097C1177D9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5621A9-A2EA-E64E-BCC7-D7053C2E0E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AD5ED5-659B-FC40-88C8-D1DE4DDB21A0}" type="datetime1">
              <a:rPr lang="en-US" smtClean="0"/>
              <a:t>2/5/19</a:t>
            </a:fld>
            <a:endParaRPr lang="en-US"/>
          </a:p>
        </p:txBody>
      </p:sp>
      <p:sp>
        <p:nvSpPr>
          <p:cNvPr id="5" name="Footer Placeholder 4">
            <a:extLst>
              <a:ext uri="{FF2B5EF4-FFF2-40B4-BE49-F238E27FC236}">
                <a16:creationId xmlns:a16="http://schemas.microsoft.com/office/drawing/2014/main" id="{418353CC-3762-5E4D-B8DD-4B3BFBD712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Kootenai Community Church | Adult Sunday School: 2 Corinthians | Series taught by Cornel Rasor, Pastor | Any unauthorized alteration of this material is prohibited. kootenaichurch.org 
</a:t>
            </a:r>
            <a:endParaRPr lang="en-US" dirty="0"/>
          </a:p>
        </p:txBody>
      </p:sp>
      <p:sp>
        <p:nvSpPr>
          <p:cNvPr id="6" name="Slide Number Placeholder 5">
            <a:extLst>
              <a:ext uri="{FF2B5EF4-FFF2-40B4-BE49-F238E27FC236}">
                <a16:creationId xmlns:a16="http://schemas.microsoft.com/office/drawing/2014/main" id="{17324CD9-57AF-974E-ABFB-2637E5CFEA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243301-7214-A84C-BF16-9E1714483086}" type="slidenum">
              <a:rPr lang="en-US" smtClean="0"/>
              <a:t>‹#›</a:t>
            </a:fld>
            <a:endParaRPr lang="en-US"/>
          </a:p>
        </p:txBody>
      </p:sp>
    </p:spTree>
    <p:extLst>
      <p:ext uri="{BB962C8B-B14F-4D97-AF65-F5344CB8AC3E}">
        <p14:creationId xmlns:p14="http://schemas.microsoft.com/office/powerpoint/2010/main" val="3031570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D89ED-BB15-A64E-9DFF-EA19BE85C888}"/>
              </a:ext>
            </a:extLst>
          </p:cNvPr>
          <p:cNvSpPr>
            <a:spLocks noGrp="1"/>
          </p:cNvSpPr>
          <p:nvPr>
            <p:ph type="ctrTitle"/>
          </p:nvPr>
        </p:nvSpPr>
        <p:spPr>
          <a:xfrm>
            <a:off x="2652863" y="508205"/>
            <a:ext cx="9144000" cy="2387600"/>
          </a:xfrm>
        </p:spPr>
        <p:txBody>
          <a:bodyPr/>
          <a:lstStyle/>
          <a:p>
            <a:r>
              <a:rPr lang="en-US" b="1" dirty="0"/>
              <a:t>Forgiveness</a:t>
            </a:r>
          </a:p>
        </p:txBody>
      </p:sp>
      <p:sp>
        <p:nvSpPr>
          <p:cNvPr id="3" name="Subtitle 2">
            <a:extLst>
              <a:ext uri="{FF2B5EF4-FFF2-40B4-BE49-F238E27FC236}">
                <a16:creationId xmlns:a16="http://schemas.microsoft.com/office/drawing/2014/main" id="{DEC1CD03-38BE-E749-A075-2B6CC938157E}"/>
              </a:ext>
            </a:extLst>
          </p:cNvPr>
          <p:cNvSpPr>
            <a:spLocks noGrp="1"/>
          </p:cNvSpPr>
          <p:nvPr>
            <p:ph type="subTitle" idx="1"/>
          </p:nvPr>
        </p:nvSpPr>
        <p:spPr>
          <a:xfrm>
            <a:off x="2895824" y="2935581"/>
            <a:ext cx="9144000" cy="1655762"/>
          </a:xfrm>
        </p:spPr>
        <p:txBody>
          <a:bodyPr/>
          <a:lstStyle/>
          <a:p>
            <a:r>
              <a:rPr lang="en-US" i="1" dirty="0"/>
              <a:t>2 Corinthians 7:10-14</a:t>
            </a:r>
          </a:p>
        </p:txBody>
      </p:sp>
      <p:pic>
        <p:nvPicPr>
          <p:cNvPr id="5" name="Picture 4">
            <a:extLst>
              <a:ext uri="{FF2B5EF4-FFF2-40B4-BE49-F238E27FC236}">
                <a16:creationId xmlns:a16="http://schemas.microsoft.com/office/drawing/2014/main" id="{96C30888-117B-0142-B5ED-E706C6360D5F}"/>
              </a:ext>
            </a:extLst>
          </p:cNvPr>
          <p:cNvPicPr>
            <a:picLocks noChangeAspect="1"/>
          </p:cNvPicPr>
          <p:nvPr/>
        </p:nvPicPr>
        <p:blipFill>
          <a:blip r:embed="rId2"/>
          <a:stretch>
            <a:fillRect/>
          </a:stretch>
        </p:blipFill>
        <p:spPr>
          <a:xfrm>
            <a:off x="476547" y="2895805"/>
            <a:ext cx="2662238" cy="26622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a:extLst>
              <a:ext uri="{FF2B5EF4-FFF2-40B4-BE49-F238E27FC236}">
                <a16:creationId xmlns:a16="http://schemas.microsoft.com/office/drawing/2014/main" id="{7AFC36B2-0997-8741-AD89-4DFD4289F71E}"/>
              </a:ext>
            </a:extLst>
          </p:cNvPr>
          <p:cNvSpPr txBox="1"/>
          <p:nvPr/>
        </p:nvSpPr>
        <p:spPr>
          <a:xfrm>
            <a:off x="9737388" y="6286882"/>
            <a:ext cx="2059475" cy="369332"/>
          </a:xfrm>
          <a:prstGeom prst="rect">
            <a:avLst/>
          </a:prstGeom>
          <a:noFill/>
        </p:spPr>
        <p:txBody>
          <a:bodyPr wrap="none" rtlCol="0">
            <a:spAutoFit/>
          </a:bodyPr>
          <a:lstStyle/>
          <a:p>
            <a:r>
              <a:rPr lang="en-US" dirty="0"/>
              <a:t>Cornel Rasor, Pastor</a:t>
            </a:r>
          </a:p>
        </p:txBody>
      </p:sp>
    </p:spTree>
    <p:extLst>
      <p:ext uri="{BB962C8B-B14F-4D97-AF65-F5344CB8AC3E}">
        <p14:creationId xmlns:p14="http://schemas.microsoft.com/office/powerpoint/2010/main" val="4137136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2373ED-4A7C-4C4B-B0BB-3E860BC8B5BC}"/>
              </a:ext>
            </a:extLst>
          </p:cNvPr>
          <p:cNvSpPr>
            <a:spLocks noGrp="1"/>
          </p:cNvSpPr>
          <p:nvPr>
            <p:ph idx="1"/>
          </p:nvPr>
        </p:nvSpPr>
        <p:spPr>
          <a:xfrm>
            <a:off x="838200" y="593387"/>
            <a:ext cx="10515600" cy="5486400"/>
          </a:xfrm>
        </p:spPr>
        <p:txBody>
          <a:bodyPr numCol="1">
            <a:normAutofit fontScale="77500" lnSpcReduction="20000"/>
          </a:bodyPr>
          <a:lstStyle/>
          <a:p>
            <a:pPr marL="391910" indent="-293933" algn="just">
              <a:lnSpc>
                <a:spcPct val="120000"/>
              </a:lnSpc>
              <a:spcAft>
                <a:spcPts val="1283"/>
              </a:spcAft>
              <a:buClr>
                <a:srgbClr val="000000"/>
              </a:buClr>
              <a:buSzPct val="45000"/>
              <a:buFont typeface="Wingdings" charset="2"/>
              <a:buChar char=""/>
            </a:pPr>
            <a:r>
              <a:rPr lang="en-US" spc="-1" dirty="0">
                <a:latin typeface="Arial"/>
              </a:rPr>
              <a:t>2Th 3:10-12  For even when we were with you, we used to give you this order: if anyone is not willing to work, then he is not to eat, either.  11  For we hear that some among you are leading an undisciplined life, doing no work at all, but acting like busybodies.  12  Now such persons we command and exhort in the Lord Jesus Christ to work in quiet fashion and eat their own bread.</a:t>
            </a:r>
          </a:p>
          <a:p>
            <a:pPr marL="391910" indent="-293933" algn="just">
              <a:lnSpc>
                <a:spcPct val="120000"/>
              </a:lnSpc>
              <a:spcAft>
                <a:spcPts val="1283"/>
              </a:spcAft>
              <a:buClr>
                <a:srgbClr val="000000"/>
              </a:buClr>
              <a:buSzPct val="45000"/>
              <a:buFont typeface="Wingdings" charset="2"/>
              <a:buChar char=""/>
            </a:pPr>
            <a:r>
              <a:rPr lang="en-US" spc="-1" dirty="0">
                <a:latin typeface="Arial"/>
              </a:rPr>
              <a:t>1Th 4:11  and to make it your ambition to lead a quiet life and attend to your own business and work with your hands, just as we commanded you,</a:t>
            </a:r>
          </a:p>
          <a:p>
            <a:pPr marL="391910" indent="-293933">
              <a:lnSpc>
                <a:spcPct val="120000"/>
              </a:lnSpc>
              <a:spcAft>
                <a:spcPts val="1283"/>
              </a:spcAft>
              <a:buClr>
                <a:srgbClr val="000000"/>
              </a:buClr>
              <a:buSzPct val="45000"/>
              <a:buFont typeface="Wingdings" charset="2"/>
              <a:buChar char=""/>
            </a:pPr>
            <a:r>
              <a:rPr lang="en-US" spc="-1" dirty="0">
                <a:latin typeface="Arial"/>
              </a:rPr>
              <a:t>Pro 24:30-34  I passed by the field of the sluggard And by the vineyard of the man lacking sense,  31  And behold, it was completely overgrown with thistles; Its surface was covered with nettles, And its stone wall was broken down.  32  When I saw, I reflected upon it; I looked, </a:t>
            </a:r>
            <a:r>
              <a:rPr lang="en-US" i="1" spc="-1" dirty="0">
                <a:latin typeface="Arial"/>
              </a:rPr>
              <a:t>and</a:t>
            </a:r>
            <a:r>
              <a:rPr lang="en-US" spc="-1" dirty="0">
                <a:latin typeface="Arial"/>
              </a:rPr>
              <a:t> received instruction.  33  "A little sleep, a little slumber, A little folding of the hands to rest,"  34  Then your poverty will come </a:t>
            </a:r>
            <a:r>
              <a:rPr lang="en-US" i="1" spc="-1" dirty="0">
                <a:latin typeface="Arial"/>
              </a:rPr>
              <a:t>as</a:t>
            </a:r>
            <a:r>
              <a:rPr lang="en-US" spc="-1" dirty="0">
                <a:latin typeface="Arial"/>
              </a:rPr>
              <a:t> a robber And your want like an armed man.</a:t>
            </a:r>
          </a:p>
        </p:txBody>
      </p:sp>
      <p:sp>
        <p:nvSpPr>
          <p:cNvPr id="9" name="Footer Placeholder 8">
            <a:extLst>
              <a:ext uri="{FF2B5EF4-FFF2-40B4-BE49-F238E27FC236}">
                <a16:creationId xmlns:a16="http://schemas.microsoft.com/office/drawing/2014/main" id="{65A24CDE-53C0-7A4C-97DB-BA5B401EBCCA}"/>
              </a:ext>
            </a:extLst>
          </p:cNvPr>
          <p:cNvSpPr>
            <a:spLocks noGrp="1"/>
          </p:cNvSpPr>
          <p:nvPr>
            <p:ph type="ftr" sz="quarter" idx="11"/>
          </p:nvPr>
        </p:nvSpPr>
        <p:spPr>
          <a:xfrm>
            <a:off x="3950240" y="6317440"/>
            <a:ext cx="4291519" cy="365125"/>
          </a:xfrm>
        </p:spPr>
        <p:txBody>
          <a:bodyPr/>
          <a:lstStyle/>
          <a:p>
            <a:r>
              <a:rPr lang="en-US"/>
              <a:t>© Kootenai Community Church | Adult Sunday School: 2 Corinthians | Series taught by Cornel Rasor, Pastor | Any unauthorized alteration of this material is prohibited. kootenaichurch.org 
</a:t>
            </a:r>
            <a:endParaRPr lang="en-US" dirty="0"/>
          </a:p>
        </p:txBody>
      </p:sp>
    </p:spTree>
    <p:extLst>
      <p:ext uri="{BB962C8B-B14F-4D97-AF65-F5344CB8AC3E}">
        <p14:creationId xmlns:p14="http://schemas.microsoft.com/office/powerpoint/2010/main" val="2086758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2373ED-4A7C-4C4B-B0BB-3E860BC8B5BC}"/>
              </a:ext>
            </a:extLst>
          </p:cNvPr>
          <p:cNvSpPr>
            <a:spLocks noGrp="1"/>
          </p:cNvSpPr>
          <p:nvPr>
            <p:ph idx="1"/>
          </p:nvPr>
        </p:nvSpPr>
        <p:spPr>
          <a:xfrm>
            <a:off x="838200" y="593387"/>
            <a:ext cx="10515600" cy="5486400"/>
          </a:xfrm>
        </p:spPr>
        <p:txBody>
          <a:bodyPr numCol="2">
            <a:normAutofit fontScale="70000" lnSpcReduction="20000"/>
          </a:bodyPr>
          <a:lstStyle/>
          <a:p>
            <a:pPr algn="just">
              <a:lnSpc>
                <a:spcPct val="120000"/>
              </a:lnSpc>
              <a:spcAft>
                <a:spcPts val="915"/>
              </a:spcAft>
            </a:pPr>
            <a:r>
              <a:rPr lang="en-US" spc="-1" dirty="0">
                <a:latin typeface="Arial"/>
              </a:rPr>
              <a:t>earnestness</a:t>
            </a:r>
          </a:p>
          <a:p>
            <a:pPr algn="just">
              <a:lnSpc>
                <a:spcPct val="120000"/>
              </a:lnSpc>
              <a:spcAft>
                <a:spcPts val="915"/>
              </a:spcAft>
            </a:pPr>
            <a:r>
              <a:rPr lang="el-GR" spc="-1" dirty="0" err="1">
                <a:latin typeface="Times New Roman Greek"/>
                <a:ea typeface="Times New Roman Greek"/>
              </a:rPr>
              <a:t>σπουδη</a:t>
            </a:r>
            <a:r>
              <a:rPr lang="el-GR" spc="-1" dirty="0">
                <a:latin typeface="Times New Roman (Vietnamese)"/>
                <a:ea typeface="Times New Roman (Vietnamese)"/>
              </a:rPr>
              <a:t>́</a:t>
            </a:r>
            <a:endParaRPr lang="el-GR" spc="-1" dirty="0">
              <a:latin typeface="Arial"/>
            </a:endParaRPr>
          </a:p>
          <a:p>
            <a:pPr algn="just">
              <a:lnSpc>
                <a:spcPct val="120000"/>
              </a:lnSpc>
              <a:spcAft>
                <a:spcPts val="915"/>
              </a:spcAft>
            </a:pPr>
            <a:r>
              <a:rPr lang="en-US" spc="-1" dirty="0" err="1">
                <a:latin typeface="Arial"/>
              </a:rPr>
              <a:t>spoude</a:t>
            </a:r>
            <a:r>
              <a:rPr lang="en-US" spc="-1" dirty="0">
                <a:latin typeface="Arial"/>
              </a:rPr>
              <a:t>̄</a:t>
            </a:r>
          </a:p>
          <a:p>
            <a:pPr algn="just">
              <a:lnSpc>
                <a:spcPct val="120000"/>
              </a:lnSpc>
              <a:spcAft>
                <a:spcPts val="915"/>
              </a:spcAft>
            </a:pPr>
            <a:r>
              <a:rPr lang="en-US" spc="-1" dirty="0" err="1">
                <a:latin typeface="Arial"/>
              </a:rPr>
              <a:t>spoo</a:t>
            </a:r>
            <a:r>
              <a:rPr lang="en-US" spc="-1" dirty="0">
                <a:latin typeface="Arial"/>
              </a:rPr>
              <a:t>-day'</a:t>
            </a:r>
          </a:p>
          <a:p>
            <a:pPr algn="just">
              <a:lnSpc>
                <a:spcPct val="120000"/>
              </a:lnSpc>
              <a:spcAft>
                <a:spcPts val="915"/>
              </a:spcAft>
            </a:pPr>
            <a:r>
              <a:rPr lang="en-US" spc="-1" dirty="0">
                <a:latin typeface="Arial"/>
              </a:rPr>
              <a:t>From G4692; “speed”, that is, (by implication) </a:t>
            </a:r>
            <a:r>
              <a:rPr lang="en-US" i="1" spc="-1" dirty="0" err="1">
                <a:latin typeface="Arial"/>
              </a:rPr>
              <a:t>despatch</a:t>
            </a:r>
            <a:r>
              <a:rPr lang="en-US" spc="-1" dirty="0">
                <a:latin typeface="Arial"/>
              </a:rPr>
              <a:t>, </a:t>
            </a:r>
            <a:r>
              <a:rPr lang="en-US" i="1" spc="-1" dirty="0">
                <a:latin typeface="Arial"/>
              </a:rPr>
              <a:t>eagerness</a:t>
            </a:r>
            <a:r>
              <a:rPr lang="en-US" spc="-1" dirty="0">
                <a:latin typeface="Arial"/>
              </a:rPr>
              <a:t>, </a:t>
            </a:r>
            <a:r>
              <a:rPr lang="en-US" i="1" spc="-1" dirty="0">
                <a:latin typeface="Arial"/>
              </a:rPr>
              <a:t>earnestness:</a:t>
            </a:r>
            <a:r>
              <a:rPr lang="en-US" spc="-1" dirty="0">
                <a:latin typeface="Arial"/>
              </a:rPr>
              <a:t> - business, (earnest) care (-fulness), diligence forwardness, haste.</a:t>
            </a:r>
          </a:p>
          <a:p>
            <a:pPr algn="just">
              <a:lnSpc>
                <a:spcPct val="120000"/>
              </a:lnSpc>
              <a:spcAft>
                <a:spcPts val="915"/>
              </a:spcAft>
            </a:pPr>
            <a:r>
              <a:rPr lang="en-US" spc="-1" dirty="0" err="1">
                <a:latin typeface="Arial"/>
              </a:rPr>
              <a:t>spoudé</a:t>
            </a:r>
            <a:r>
              <a:rPr lang="en-US" spc="-1" dirty="0">
                <a:latin typeface="Arial"/>
              </a:rPr>
              <a:t>: haste, diligence</a:t>
            </a:r>
          </a:p>
          <a:p>
            <a:pPr>
              <a:lnSpc>
                <a:spcPct val="120000"/>
              </a:lnSpc>
            </a:pPr>
            <a:r>
              <a:rPr lang="en-US" spc="-1" dirty="0">
                <a:latin typeface="Arial"/>
              </a:rPr>
              <a:t>Original Word: </a:t>
            </a:r>
            <a:r>
              <a:rPr lang="el-GR" spc="-1" dirty="0">
                <a:latin typeface="Times New Roman Greek"/>
                <a:ea typeface="Times New Roman Greek"/>
              </a:rPr>
              <a:t>σπουδή, </a:t>
            </a:r>
            <a:r>
              <a:rPr lang="el-GR" spc="-1" dirty="0" err="1">
                <a:latin typeface="Arial"/>
              </a:rPr>
              <a:t>ῆ</a:t>
            </a:r>
            <a:r>
              <a:rPr lang="el-GR" spc="-1" dirty="0" err="1">
                <a:latin typeface="Times New Roman Greek"/>
                <a:ea typeface="Times New Roman Greek"/>
              </a:rPr>
              <a:t>ς</a:t>
            </a:r>
            <a:r>
              <a:rPr lang="el-GR" spc="-1" dirty="0">
                <a:latin typeface="Times New Roman Greek"/>
                <a:ea typeface="Times New Roman Greek"/>
              </a:rPr>
              <a:t>, </a:t>
            </a:r>
            <a:r>
              <a:rPr lang="el-GR" spc="-1" dirty="0" err="1">
                <a:latin typeface="Arial"/>
              </a:rPr>
              <a:t>ἡ</a:t>
            </a:r>
            <a:br>
              <a:rPr lang="el-GR" sz="2400" dirty="0"/>
            </a:br>
            <a:r>
              <a:rPr lang="en-US" spc="-1" dirty="0">
                <a:latin typeface="Arial"/>
              </a:rPr>
              <a:t>Part of Speech: Noun, Feminine</a:t>
            </a:r>
            <a:br>
              <a:rPr lang="en-US" sz="2400" dirty="0"/>
            </a:br>
            <a:r>
              <a:rPr lang="en-US" spc="-1" dirty="0">
                <a:latin typeface="Arial"/>
              </a:rPr>
              <a:t>Transliteration: </a:t>
            </a:r>
            <a:r>
              <a:rPr lang="en-US" spc="-1" dirty="0" err="1">
                <a:latin typeface="Arial"/>
              </a:rPr>
              <a:t>spoudé</a:t>
            </a:r>
            <a:br>
              <a:rPr lang="en-US" sz="2400" dirty="0"/>
            </a:br>
            <a:r>
              <a:rPr lang="en-US" spc="-1" dirty="0">
                <a:latin typeface="Arial"/>
              </a:rPr>
              <a:t>Phonetic Spelling: (</a:t>
            </a:r>
            <a:r>
              <a:rPr lang="en-US" spc="-1" dirty="0" err="1">
                <a:latin typeface="Arial"/>
              </a:rPr>
              <a:t>spoo</a:t>
            </a:r>
            <a:r>
              <a:rPr lang="en-US" spc="-1" dirty="0">
                <a:latin typeface="Arial"/>
              </a:rPr>
              <a:t>-day')</a:t>
            </a:r>
            <a:br>
              <a:rPr lang="en-US" sz="2400" dirty="0"/>
            </a:br>
            <a:r>
              <a:rPr lang="en-US" spc="-1" dirty="0">
                <a:latin typeface="Arial"/>
              </a:rPr>
              <a:t>Definition: haste, diligence</a:t>
            </a:r>
            <a:br>
              <a:rPr lang="en-US" sz="2400" dirty="0"/>
            </a:br>
            <a:r>
              <a:rPr lang="en-US" spc="-1" dirty="0">
                <a:latin typeface="Arial"/>
              </a:rPr>
              <a:t>Usage: (a) speed, haste, (b) diligence, earnestness, enthusiasm.</a:t>
            </a:r>
          </a:p>
          <a:p>
            <a:pPr algn="just">
              <a:lnSpc>
                <a:spcPct val="120000"/>
              </a:lnSpc>
              <a:spcAft>
                <a:spcPts val="915"/>
              </a:spcAft>
            </a:pPr>
            <a:r>
              <a:rPr lang="en-US" spc="-1" dirty="0">
                <a:latin typeface="Arial"/>
              </a:rPr>
              <a:t>4710 </a:t>
            </a:r>
            <a:r>
              <a:rPr lang="en-US" i="1" spc="-1" dirty="0" err="1">
                <a:latin typeface="Arial"/>
              </a:rPr>
              <a:t>spoudḗ</a:t>
            </a:r>
            <a:r>
              <a:rPr lang="en-US" spc="-1" dirty="0">
                <a:latin typeface="Arial"/>
              </a:rPr>
              <a:t> (from 4692 </a:t>
            </a:r>
            <a:r>
              <a:rPr lang="en-US" i="1" spc="-1" dirty="0">
                <a:latin typeface="Arial"/>
              </a:rPr>
              <a:t>/</a:t>
            </a:r>
            <a:r>
              <a:rPr lang="en-US" i="1" spc="-1" dirty="0" err="1">
                <a:latin typeface="Arial"/>
              </a:rPr>
              <a:t>speúd</a:t>
            </a:r>
            <a:r>
              <a:rPr lang="en-US" i="1" spc="-1" dirty="0" err="1">
                <a:latin typeface="Times New Roman Baltic"/>
                <a:ea typeface="Times New Roman Baltic"/>
              </a:rPr>
              <a:t>ō</a:t>
            </a:r>
            <a:r>
              <a:rPr lang="en-US" spc="-1" dirty="0">
                <a:latin typeface="Arial"/>
              </a:rPr>
              <a:t>, "move quickly, speed on") – properly, swiftness to show </a:t>
            </a:r>
            <a:r>
              <a:rPr lang="en-US" i="1" spc="-1" dirty="0">
                <a:latin typeface="Arial"/>
              </a:rPr>
              <a:t>zealous diligence</a:t>
            </a:r>
            <a:r>
              <a:rPr lang="en-US" spc="-1" dirty="0">
                <a:latin typeface="Arial"/>
              </a:rPr>
              <a:t>, i.e. one's "best" (full effort by making haste). </a:t>
            </a:r>
          </a:p>
          <a:p>
            <a:pPr algn="just">
              <a:lnSpc>
                <a:spcPct val="120000"/>
              </a:lnSpc>
              <a:spcAft>
                <a:spcPts val="915"/>
              </a:spcAft>
            </a:pPr>
            <a:r>
              <a:rPr lang="en-US" spc="-1" dirty="0">
                <a:latin typeface="Arial"/>
              </a:rPr>
              <a:t>For the believer, 4710 </a:t>
            </a:r>
            <a:r>
              <a:rPr lang="en-US" i="1" spc="-1" dirty="0">
                <a:latin typeface="Arial"/>
              </a:rPr>
              <a:t>/</a:t>
            </a:r>
            <a:r>
              <a:rPr lang="en-US" i="1" spc="-1" dirty="0" err="1">
                <a:latin typeface="Arial"/>
              </a:rPr>
              <a:t>spoudḗ</a:t>
            </a:r>
            <a:r>
              <a:rPr lang="en-US" spc="-1" dirty="0">
                <a:latin typeface="Arial"/>
              </a:rPr>
              <a:t> ("speedy diligence") means </a:t>
            </a:r>
            <a:r>
              <a:rPr lang="en-US" i="1" spc="-1" dirty="0">
                <a:latin typeface="Arial"/>
              </a:rPr>
              <a:t>quickly obeying</a:t>
            </a:r>
            <a:r>
              <a:rPr lang="en-US" spc="-1" dirty="0">
                <a:latin typeface="Arial"/>
              </a:rPr>
              <a:t> what the Lord reveals is </a:t>
            </a:r>
            <a:r>
              <a:rPr lang="en-US" i="1" spc="-1" dirty="0">
                <a:latin typeface="Arial"/>
              </a:rPr>
              <a:t>His priority</a:t>
            </a:r>
            <a:r>
              <a:rPr lang="en-US" spc="-1" dirty="0">
                <a:latin typeface="Arial"/>
              </a:rPr>
              <a:t>. This elevates the </a:t>
            </a:r>
            <a:r>
              <a:rPr lang="en-US" i="1" spc="-1" dirty="0">
                <a:latin typeface="Arial"/>
              </a:rPr>
              <a:t>better</a:t>
            </a:r>
            <a:r>
              <a:rPr lang="en-US" spc="-1" dirty="0">
                <a:latin typeface="Arial"/>
              </a:rPr>
              <a:t> over the good – the </a:t>
            </a:r>
            <a:r>
              <a:rPr lang="en-US" i="1" spc="-1" dirty="0">
                <a:latin typeface="Arial"/>
              </a:rPr>
              <a:t>more important</a:t>
            </a:r>
            <a:r>
              <a:rPr lang="en-US" spc="-1" dirty="0">
                <a:latin typeface="Arial"/>
              </a:rPr>
              <a:t> over the important – and does so with </a:t>
            </a:r>
            <a:r>
              <a:rPr lang="en-US" i="1" spc="-1" dirty="0">
                <a:latin typeface="Arial"/>
              </a:rPr>
              <a:t>earnest swiftness</a:t>
            </a:r>
            <a:r>
              <a:rPr lang="en-US" spc="-1" dirty="0">
                <a:latin typeface="Arial"/>
              </a:rPr>
              <a:t> (intensity).</a:t>
            </a:r>
          </a:p>
        </p:txBody>
      </p:sp>
      <p:sp>
        <p:nvSpPr>
          <p:cNvPr id="9" name="Footer Placeholder 8">
            <a:extLst>
              <a:ext uri="{FF2B5EF4-FFF2-40B4-BE49-F238E27FC236}">
                <a16:creationId xmlns:a16="http://schemas.microsoft.com/office/drawing/2014/main" id="{65A24CDE-53C0-7A4C-97DB-BA5B401EBCCA}"/>
              </a:ext>
            </a:extLst>
          </p:cNvPr>
          <p:cNvSpPr>
            <a:spLocks noGrp="1"/>
          </p:cNvSpPr>
          <p:nvPr>
            <p:ph type="ftr" sz="quarter" idx="11"/>
          </p:nvPr>
        </p:nvSpPr>
        <p:spPr>
          <a:xfrm>
            <a:off x="3950240" y="6317440"/>
            <a:ext cx="4291519" cy="365125"/>
          </a:xfrm>
        </p:spPr>
        <p:txBody>
          <a:bodyPr/>
          <a:lstStyle/>
          <a:p>
            <a:r>
              <a:rPr lang="en-US"/>
              <a:t>© Kootenai Community Church | Adult Sunday School: 2 Corinthians | Series taught by Cornel Rasor, Pastor | Any unauthorized alteration of this material is prohibited. kootenaichurch.org 
</a:t>
            </a:r>
            <a:endParaRPr lang="en-US" dirty="0"/>
          </a:p>
        </p:txBody>
      </p:sp>
    </p:spTree>
    <p:extLst>
      <p:ext uri="{BB962C8B-B14F-4D97-AF65-F5344CB8AC3E}">
        <p14:creationId xmlns:p14="http://schemas.microsoft.com/office/powerpoint/2010/main" val="997878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2373ED-4A7C-4C4B-B0BB-3E860BC8B5BC}"/>
              </a:ext>
            </a:extLst>
          </p:cNvPr>
          <p:cNvSpPr>
            <a:spLocks noGrp="1"/>
          </p:cNvSpPr>
          <p:nvPr>
            <p:ph idx="1"/>
          </p:nvPr>
        </p:nvSpPr>
        <p:spPr>
          <a:xfrm>
            <a:off x="838200" y="593387"/>
            <a:ext cx="10515600" cy="5486400"/>
          </a:xfrm>
        </p:spPr>
        <p:txBody>
          <a:bodyPr numCol="2">
            <a:normAutofit fontScale="70000" lnSpcReduction="20000"/>
          </a:bodyPr>
          <a:lstStyle/>
          <a:p>
            <a:pPr algn="just">
              <a:lnSpc>
                <a:spcPct val="120000"/>
              </a:lnSpc>
            </a:pPr>
            <a:r>
              <a:rPr lang="en-US" spc="-1" dirty="0">
                <a:latin typeface="Arial"/>
              </a:rPr>
              <a:t>vindication</a:t>
            </a:r>
          </a:p>
          <a:p>
            <a:pPr algn="just">
              <a:lnSpc>
                <a:spcPct val="120000"/>
              </a:lnSpc>
            </a:pPr>
            <a:r>
              <a:rPr lang="en-US" spc="-1" dirty="0">
                <a:latin typeface="Times New Roman Greek"/>
                <a:ea typeface="Times New Roman Greek"/>
              </a:rPr>
              <a:t>α</a:t>
            </a:r>
            <a:r>
              <a:rPr lang="en-US" spc="-1" dirty="0">
                <a:latin typeface="Arial"/>
              </a:rPr>
              <a:t>̓</a:t>
            </a:r>
            <a:r>
              <a:rPr lang="en-US" spc="-1" dirty="0">
                <a:latin typeface="Times New Roman Greek"/>
                <a:ea typeface="Times New Roman Greek"/>
              </a:rPr>
              <a:t>π</a:t>
            </a:r>
            <a:r>
              <a:rPr lang="en-US" spc="-1" dirty="0" err="1">
                <a:latin typeface="Times New Roman Greek"/>
                <a:ea typeface="Times New Roman Greek"/>
              </a:rPr>
              <a:t>ολογι</a:t>
            </a:r>
            <a:r>
              <a:rPr lang="en-US" spc="-1" dirty="0">
                <a:latin typeface="Times New Roman (Vietnamese)"/>
                <a:ea typeface="Times New Roman (Vietnamese)"/>
              </a:rPr>
              <a:t>́</a:t>
            </a:r>
            <a:r>
              <a:rPr lang="en-US" spc="-1" dirty="0">
                <a:latin typeface="Times New Roman Greek"/>
                <a:ea typeface="Times New Roman Greek"/>
              </a:rPr>
              <a:t>α</a:t>
            </a:r>
            <a:endParaRPr lang="en-US" spc="-1" dirty="0">
              <a:latin typeface="Arial"/>
            </a:endParaRPr>
          </a:p>
          <a:p>
            <a:pPr algn="just">
              <a:lnSpc>
                <a:spcPct val="120000"/>
              </a:lnSpc>
            </a:pPr>
            <a:r>
              <a:rPr lang="en-US" spc="-1" dirty="0">
                <a:latin typeface="Arial"/>
              </a:rPr>
              <a:t>apologia</a:t>
            </a:r>
          </a:p>
          <a:p>
            <a:pPr algn="just">
              <a:lnSpc>
                <a:spcPct val="120000"/>
              </a:lnSpc>
            </a:pPr>
            <a:r>
              <a:rPr lang="en-US" i="1" spc="-1" dirty="0" err="1">
                <a:latin typeface="Arial"/>
              </a:rPr>
              <a:t>ap</a:t>
            </a:r>
            <a:r>
              <a:rPr lang="en-US" i="1" spc="-1" dirty="0">
                <a:latin typeface="Arial"/>
              </a:rPr>
              <a:t>-</a:t>
            </a:r>
            <a:r>
              <a:rPr lang="en-US" i="1" spc="-1" dirty="0" err="1">
                <a:latin typeface="Arial"/>
              </a:rPr>
              <a:t>ol</a:t>
            </a:r>
            <a:r>
              <a:rPr lang="en-US" i="1" spc="-1" dirty="0">
                <a:latin typeface="Arial"/>
              </a:rPr>
              <a:t>-</a:t>
            </a:r>
            <a:r>
              <a:rPr lang="en-US" i="1" spc="-1" dirty="0" err="1">
                <a:latin typeface="Arial"/>
              </a:rPr>
              <a:t>og</a:t>
            </a:r>
            <a:r>
              <a:rPr lang="en-US" i="1" spc="-1" dirty="0">
                <a:latin typeface="Arial"/>
              </a:rPr>
              <a:t>-</a:t>
            </a:r>
            <a:r>
              <a:rPr lang="en-US" i="1" spc="-1" dirty="0" err="1">
                <a:latin typeface="Arial"/>
              </a:rPr>
              <a:t>ee</a:t>
            </a:r>
            <a:r>
              <a:rPr lang="en-US" i="1" spc="-1" dirty="0">
                <a:latin typeface="Arial"/>
              </a:rPr>
              <a:t>'-ah</a:t>
            </a:r>
            <a:endParaRPr lang="en-US" spc="-1" dirty="0">
              <a:latin typeface="Arial"/>
            </a:endParaRPr>
          </a:p>
          <a:p>
            <a:pPr algn="just">
              <a:lnSpc>
                <a:spcPct val="120000"/>
              </a:lnSpc>
            </a:pPr>
            <a:r>
              <a:rPr lang="en-US" spc="-1" dirty="0">
                <a:latin typeface="Arial"/>
              </a:rPr>
              <a:t>From the same as G626; a </a:t>
            </a:r>
            <a:r>
              <a:rPr lang="en-US" i="1" spc="-1" dirty="0">
                <a:latin typeface="Arial"/>
              </a:rPr>
              <a:t>plea</a:t>
            </a:r>
            <a:r>
              <a:rPr lang="en-US" spc="-1" dirty="0">
                <a:latin typeface="Arial"/>
              </a:rPr>
              <a:t> (“apology”): - answer (for self), clearing of self, </a:t>
            </a:r>
            <a:r>
              <a:rPr lang="en-US" spc="-1" dirty="0" err="1">
                <a:latin typeface="Arial"/>
              </a:rPr>
              <a:t>defence</a:t>
            </a:r>
            <a:r>
              <a:rPr lang="en-US" spc="-1" dirty="0">
                <a:latin typeface="Arial"/>
              </a:rPr>
              <a:t>.</a:t>
            </a:r>
          </a:p>
          <a:p>
            <a:pPr algn="just">
              <a:lnSpc>
                <a:spcPct val="120000"/>
              </a:lnSpc>
            </a:pPr>
            <a:r>
              <a:rPr lang="en-US" spc="-1" dirty="0">
                <a:latin typeface="Arial"/>
              </a:rPr>
              <a:t>apologia: a speech in defense</a:t>
            </a:r>
          </a:p>
          <a:p>
            <a:pPr>
              <a:lnSpc>
                <a:spcPct val="120000"/>
              </a:lnSpc>
            </a:pPr>
            <a:r>
              <a:rPr lang="en-US" spc="-1" dirty="0">
                <a:latin typeface="Arial"/>
              </a:rPr>
              <a:t>Original Word: </a:t>
            </a:r>
            <a:r>
              <a:rPr lang="en-US" spc="-1" dirty="0" err="1">
                <a:latin typeface="Arial"/>
              </a:rPr>
              <a:t>ἀ</a:t>
            </a:r>
            <a:r>
              <a:rPr lang="en-US" spc="-1" dirty="0">
                <a:latin typeface="Times New Roman Greek"/>
                <a:ea typeface="Times New Roman Greek"/>
              </a:rPr>
              <a:t>π</a:t>
            </a:r>
            <a:r>
              <a:rPr lang="en-US" spc="-1" dirty="0" err="1">
                <a:latin typeface="Times New Roman Greek"/>
                <a:ea typeface="Times New Roman Greek"/>
              </a:rPr>
              <a:t>ολογί</a:t>
            </a:r>
            <a:r>
              <a:rPr lang="en-US" spc="-1" dirty="0">
                <a:latin typeface="Times New Roman Greek"/>
                <a:ea typeface="Times New Roman Greek"/>
              </a:rPr>
              <a:t>α, α</a:t>
            </a:r>
            <a:r>
              <a:rPr lang="en-US" spc="-1" dirty="0" err="1">
                <a:latin typeface="Times New Roman Greek"/>
                <a:ea typeface="Times New Roman Greek"/>
              </a:rPr>
              <a:t>ς</a:t>
            </a:r>
            <a:r>
              <a:rPr lang="en-US" spc="-1" dirty="0">
                <a:latin typeface="Times New Roman Greek"/>
                <a:ea typeface="Times New Roman Greek"/>
              </a:rPr>
              <a:t>, </a:t>
            </a:r>
            <a:r>
              <a:rPr lang="en-US" spc="-1" dirty="0" err="1">
                <a:latin typeface="Arial"/>
              </a:rPr>
              <a:t>ἡ</a:t>
            </a:r>
            <a:br>
              <a:rPr lang="en-US" sz="2000" dirty="0"/>
            </a:br>
            <a:r>
              <a:rPr lang="en-US" spc="-1" dirty="0">
                <a:latin typeface="Arial"/>
              </a:rPr>
              <a:t>Part of Speech: Noun, Feminine</a:t>
            </a:r>
            <a:br>
              <a:rPr lang="en-US" sz="2000" dirty="0"/>
            </a:br>
            <a:r>
              <a:rPr lang="en-US" spc="-1" dirty="0">
                <a:latin typeface="Arial"/>
              </a:rPr>
              <a:t>Transliteration: apologia</a:t>
            </a:r>
            <a:br>
              <a:rPr lang="en-US" sz="2000" dirty="0"/>
            </a:br>
            <a:r>
              <a:rPr lang="en-US" spc="-1" dirty="0">
                <a:latin typeface="Arial"/>
              </a:rPr>
              <a:t>Phonetic Spelling: (</a:t>
            </a:r>
            <a:r>
              <a:rPr lang="en-US" spc="-1" dirty="0" err="1">
                <a:latin typeface="Arial"/>
              </a:rPr>
              <a:t>ap</a:t>
            </a:r>
            <a:r>
              <a:rPr lang="en-US" spc="-1" dirty="0">
                <a:latin typeface="Arial"/>
              </a:rPr>
              <a:t>-</a:t>
            </a:r>
            <a:r>
              <a:rPr lang="en-US" spc="-1" dirty="0" err="1">
                <a:latin typeface="Arial"/>
              </a:rPr>
              <a:t>ol</a:t>
            </a:r>
            <a:r>
              <a:rPr lang="en-US" spc="-1" dirty="0">
                <a:latin typeface="Arial"/>
              </a:rPr>
              <a:t>-</a:t>
            </a:r>
            <a:r>
              <a:rPr lang="en-US" spc="-1" dirty="0" err="1">
                <a:latin typeface="Arial"/>
              </a:rPr>
              <a:t>og</a:t>
            </a:r>
            <a:r>
              <a:rPr lang="en-US" spc="-1" dirty="0">
                <a:latin typeface="Arial"/>
              </a:rPr>
              <a:t>-</a:t>
            </a:r>
            <a:r>
              <a:rPr lang="en-US" spc="-1" dirty="0" err="1">
                <a:latin typeface="Arial"/>
              </a:rPr>
              <a:t>ee</a:t>
            </a:r>
            <a:r>
              <a:rPr lang="en-US" spc="-1" dirty="0">
                <a:latin typeface="Arial"/>
              </a:rPr>
              <a:t>'-ah)</a:t>
            </a:r>
            <a:br>
              <a:rPr lang="en-US" sz="2000" dirty="0"/>
            </a:br>
            <a:r>
              <a:rPr lang="en-US" spc="-1" dirty="0">
                <a:latin typeface="Arial"/>
              </a:rPr>
              <a:t>Definition: a speech in defense</a:t>
            </a:r>
            <a:br>
              <a:rPr lang="en-US" sz="2000" dirty="0"/>
            </a:br>
            <a:r>
              <a:rPr lang="en-US" spc="-1" dirty="0">
                <a:latin typeface="Arial"/>
              </a:rPr>
              <a:t>Usage: a verbal defense (particularly in a law court).</a:t>
            </a:r>
          </a:p>
          <a:p>
            <a:pPr algn="just">
              <a:lnSpc>
                <a:spcPct val="120000"/>
              </a:lnSpc>
            </a:pPr>
            <a:r>
              <a:rPr lang="en-US" spc="-1" dirty="0">
                <a:latin typeface="Arial"/>
              </a:rPr>
              <a:t>627 </a:t>
            </a:r>
            <a:r>
              <a:rPr lang="en-US" i="1" spc="-1" dirty="0" err="1">
                <a:latin typeface="Arial"/>
              </a:rPr>
              <a:t>apología</a:t>
            </a:r>
            <a:r>
              <a:rPr lang="en-US" spc="-1" dirty="0">
                <a:latin typeface="Arial"/>
              </a:rPr>
              <a:t> (from 575 </a:t>
            </a:r>
            <a:r>
              <a:rPr lang="en-US" i="1" spc="-1" dirty="0">
                <a:latin typeface="Arial"/>
              </a:rPr>
              <a:t>/</a:t>
            </a:r>
            <a:r>
              <a:rPr lang="en-US" i="1" spc="-1" dirty="0" err="1">
                <a:latin typeface="Arial"/>
              </a:rPr>
              <a:t>apó</a:t>
            </a:r>
            <a:r>
              <a:rPr lang="en-US" spc="-1" dirty="0">
                <a:latin typeface="Arial"/>
              </a:rPr>
              <a:t>, "from" and 3056 </a:t>
            </a:r>
            <a:r>
              <a:rPr lang="en-US" i="1" spc="-1" dirty="0">
                <a:latin typeface="Arial"/>
              </a:rPr>
              <a:t>/</a:t>
            </a:r>
            <a:r>
              <a:rPr lang="en-US" i="1" spc="-1" dirty="0" err="1">
                <a:latin typeface="Arial"/>
              </a:rPr>
              <a:t>lógos</a:t>
            </a:r>
            <a:r>
              <a:rPr lang="en-US" spc="-1" dirty="0">
                <a:latin typeface="Arial"/>
              </a:rPr>
              <a:t>, "intelligent reasoning") – properly, a well-reasoned reply; a </a:t>
            </a:r>
            <a:r>
              <a:rPr lang="en-US" i="1" spc="-1" dirty="0">
                <a:latin typeface="Arial"/>
              </a:rPr>
              <a:t>thought-out response</a:t>
            </a:r>
            <a:r>
              <a:rPr lang="en-US" spc="-1" dirty="0">
                <a:latin typeface="Arial"/>
              </a:rPr>
              <a:t> to adequately address the issue(s) that is raised.</a:t>
            </a:r>
          </a:p>
          <a:p>
            <a:pPr algn="just">
              <a:lnSpc>
                <a:spcPct val="120000"/>
              </a:lnSpc>
            </a:pPr>
            <a:r>
              <a:rPr lang="en-US" spc="-1" dirty="0">
                <a:latin typeface="Arial"/>
              </a:rPr>
              <a:t>627 </a:t>
            </a:r>
            <a:r>
              <a:rPr lang="en-US" i="1" spc="-1" dirty="0">
                <a:latin typeface="Arial"/>
              </a:rPr>
              <a:t>/</a:t>
            </a:r>
            <a:r>
              <a:rPr lang="en-US" i="1" spc="-1" dirty="0" err="1">
                <a:latin typeface="Arial"/>
              </a:rPr>
              <a:t>apología</a:t>
            </a:r>
            <a:r>
              <a:rPr lang="en-US" spc="-1" dirty="0">
                <a:latin typeface="Arial"/>
              </a:rPr>
              <a:t> ("reasoned defense") is the term for making </a:t>
            </a:r>
            <a:r>
              <a:rPr lang="en-US" i="1" spc="-1" dirty="0">
                <a:latin typeface="Arial"/>
              </a:rPr>
              <a:t>a legal defense</a:t>
            </a:r>
            <a:r>
              <a:rPr lang="en-US" spc="-1" dirty="0">
                <a:latin typeface="Arial"/>
              </a:rPr>
              <a:t> in an ancient court. Today 627 </a:t>
            </a:r>
            <a:r>
              <a:rPr lang="en-US" i="1" spc="-1" dirty="0">
                <a:latin typeface="Arial"/>
              </a:rPr>
              <a:t>/</a:t>
            </a:r>
            <a:r>
              <a:rPr lang="en-US" i="1" spc="-1" dirty="0" err="1">
                <a:latin typeface="Arial"/>
              </a:rPr>
              <a:t>apología</a:t>
            </a:r>
            <a:r>
              <a:rPr lang="en-US" spc="-1" dirty="0">
                <a:latin typeface="Arial"/>
              </a:rPr>
              <a:t> ("biblical apologetics") is used for supplying </a:t>
            </a:r>
            <a:r>
              <a:rPr lang="en-US" i="1" spc="-1" dirty="0">
                <a:latin typeface="Arial"/>
              </a:rPr>
              <a:t>evidences for the Christian faith</a:t>
            </a:r>
            <a:r>
              <a:rPr lang="en-US" spc="-1" dirty="0">
                <a:latin typeface="Arial"/>
              </a:rPr>
              <a:t>. </a:t>
            </a:r>
          </a:p>
          <a:p>
            <a:pPr>
              <a:lnSpc>
                <a:spcPct val="120000"/>
              </a:lnSpc>
              <a:spcAft>
                <a:spcPts val="908"/>
              </a:spcAft>
            </a:pPr>
            <a:r>
              <a:rPr lang="en-US" spc="-1" dirty="0">
                <a:latin typeface="Arial"/>
              </a:rPr>
              <a:t>[An "apology" in </a:t>
            </a:r>
            <a:r>
              <a:rPr lang="en-US" i="1" spc="-1" dirty="0">
                <a:latin typeface="Arial"/>
              </a:rPr>
              <a:t>classical</a:t>
            </a:r>
            <a:r>
              <a:rPr lang="en-US" spc="-1" dirty="0">
                <a:latin typeface="Arial"/>
              </a:rPr>
              <a:t> times had nothing to do with saying, "I'm sorry," but rather was a </a:t>
            </a:r>
            <a:r>
              <a:rPr lang="en-US" i="1" spc="-1" dirty="0">
                <a:latin typeface="Arial"/>
              </a:rPr>
              <a:t>reasoned argument</a:t>
            </a:r>
            <a:r>
              <a:rPr lang="en-US" spc="-1" dirty="0">
                <a:latin typeface="Arial"/>
              </a:rPr>
              <a:t> (</a:t>
            </a:r>
            <a:r>
              <a:rPr lang="en-US" i="1" spc="-1" dirty="0">
                <a:latin typeface="Arial"/>
              </a:rPr>
              <a:t>defense</a:t>
            </a:r>
            <a:r>
              <a:rPr lang="en-US" spc="-1" dirty="0">
                <a:latin typeface="Arial"/>
              </a:rPr>
              <a:t>) that presented </a:t>
            </a:r>
            <a:r>
              <a:rPr lang="en-US" i="1" spc="-1" dirty="0">
                <a:latin typeface="Arial"/>
              </a:rPr>
              <a:t>evidence</a:t>
            </a:r>
            <a:r>
              <a:rPr lang="en-US" spc="-1" dirty="0">
                <a:latin typeface="Arial"/>
              </a:rPr>
              <a:t> (supplied </a:t>
            </a:r>
            <a:r>
              <a:rPr lang="en-US" i="1" spc="-1" dirty="0">
                <a:latin typeface="Arial"/>
              </a:rPr>
              <a:t>compelling proof</a:t>
            </a:r>
            <a:r>
              <a:rPr lang="en-US" spc="-1" dirty="0">
                <a:latin typeface="Arial"/>
              </a:rPr>
              <a:t>).]</a:t>
            </a:r>
          </a:p>
        </p:txBody>
      </p:sp>
      <p:sp>
        <p:nvSpPr>
          <p:cNvPr id="9" name="Footer Placeholder 8">
            <a:extLst>
              <a:ext uri="{FF2B5EF4-FFF2-40B4-BE49-F238E27FC236}">
                <a16:creationId xmlns:a16="http://schemas.microsoft.com/office/drawing/2014/main" id="{65A24CDE-53C0-7A4C-97DB-BA5B401EBCCA}"/>
              </a:ext>
            </a:extLst>
          </p:cNvPr>
          <p:cNvSpPr>
            <a:spLocks noGrp="1"/>
          </p:cNvSpPr>
          <p:nvPr>
            <p:ph type="ftr" sz="quarter" idx="11"/>
          </p:nvPr>
        </p:nvSpPr>
        <p:spPr>
          <a:xfrm>
            <a:off x="3950240" y="6317440"/>
            <a:ext cx="4291519" cy="365125"/>
          </a:xfrm>
        </p:spPr>
        <p:txBody>
          <a:bodyPr/>
          <a:lstStyle/>
          <a:p>
            <a:r>
              <a:rPr lang="en-US"/>
              <a:t>© Kootenai Community Church | Adult Sunday School: 2 Corinthians | Series taught by Cornel Rasor, Pastor | Any unauthorized alteration of this material is prohibited. kootenaichurch.org 
</a:t>
            </a:r>
            <a:endParaRPr lang="en-US" dirty="0"/>
          </a:p>
        </p:txBody>
      </p:sp>
    </p:spTree>
    <p:extLst>
      <p:ext uri="{BB962C8B-B14F-4D97-AF65-F5344CB8AC3E}">
        <p14:creationId xmlns:p14="http://schemas.microsoft.com/office/powerpoint/2010/main" val="2437728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2373ED-4A7C-4C4B-B0BB-3E860BC8B5BC}"/>
              </a:ext>
            </a:extLst>
          </p:cNvPr>
          <p:cNvSpPr>
            <a:spLocks noGrp="1"/>
          </p:cNvSpPr>
          <p:nvPr>
            <p:ph idx="1"/>
          </p:nvPr>
        </p:nvSpPr>
        <p:spPr>
          <a:xfrm>
            <a:off x="838200" y="593387"/>
            <a:ext cx="10515600" cy="5486400"/>
          </a:xfrm>
        </p:spPr>
        <p:txBody>
          <a:bodyPr numCol="2">
            <a:normAutofit fontScale="70000" lnSpcReduction="20000"/>
          </a:bodyPr>
          <a:lstStyle/>
          <a:p>
            <a:pPr algn="just">
              <a:lnSpc>
                <a:spcPct val="120000"/>
              </a:lnSpc>
            </a:pPr>
            <a:r>
              <a:rPr lang="en-US" spc="-1" dirty="0">
                <a:latin typeface="Arial"/>
              </a:rPr>
              <a:t>fear</a:t>
            </a:r>
          </a:p>
          <a:p>
            <a:pPr algn="just">
              <a:lnSpc>
                <a:spcPct val="120000"/>
              </a:lnSpc>
            </a:pPr>
            <a:r>
              <a:rPr lang="en-US" spc="-1" dirty="0" err="1">
                <a:latin typeface="Times New Roman Greek"/>
                <a:ea typeface="Times New Roman Greek"/>
              </a:rPr>
              <a:t>φο</a:t>
            </a:r>
            <a:r>
              <a:rPr lang="en-US" spc="-1" dirty="0">
                <a:latin typeface="Times New Roman (Vietnamese)"/>
                <a:ea typeface="Times New Roman (Vietnamese)"/>
              </a:rPr>
              <a:t>́</a:t>
            </a:r>
            <a:r>
              <a:rPr lang="en-US" spc="-1" dirty="0">
                <a:latin typeface="Times New Roman Greek"/>
                <a:ea typeface="Times New Roman Greek"/>
              </a:rPr>
              <a:t>β</a:t>
            </a:r>
            <a:r>
              <a:rPr lang="en-US" spc="-1" dirty="0" err="1">
                <a:latin typeface="Times New Roman Greek"/>
                <a:ea typeface="Times New Roman Greek"/>
              </a:rPr>
              <a:t>ος</a:t>
            </a:r>
            <a:endParaRPr lang="en-US" spc="-1" dirty="0">
              <a:latin typeface="Arial"/>
            </a:endParaRPr>
          </a:p>
          <a:p>
            <a:pPr algn="just">
              <a:lnSpc>
                <a:spcPct val="120000"/>
              </a:lnSpc>
            </a:pPr>
            <a:r>
              <a:rPr lang="en-US" spc="-1" dirty="0" err="1">
                <a:latin typeface="Arial"/>
              </a:rPr>
              <a:t>phobos</a:t>
            </a:r>
            <a:endParaRPr lang="en-US" spc="-1" dirty="0">
              <a:latin typeface="Arial"/>
            </a:endParaRPr>
          </a:p>
          <a:p>
            <a:pPr algn="just">
              <a:lnSpc>
                <a:spcPct val="120000"/>
              </a:lnSpc>
            </a:pPr>
            <a:r>
              <a:rPr lang="en-US" i="1" spc="-1" dirty="0">
                <a:latin typeface="Arial"/>
              </a:rPr>
              <a:t>fob'-</a:t>
            </a:r>
            <a:r>
              <a:rPr lang="en-US" i="1" spc="-1" dirty="0" err="1">
                <a:latin typeface="Arial"/>
              </a:rPr>
              <a:t>os</a:t>
            </a:r>
            <a:endParaRPr lang="en-US" spc="-1" dirty="0">
              <a:latin typeface="Arial"/>
            </a:endParaRPr>
          </a:p>
          <a:p>
            <a:pPr algn="just">
              <a:lnSpc>
                <a:spcPct val="120000"/>
              </a:lnSpc>
            </a:pPr>
            <a:r>
              <a:rPr lang="en-US" spc="-1" dirty="0">
                <a:latin typeface="Arial"/>
              </a:rPr>
              <a:t>From a primary </a:t>
            </a:r>
            <a:r>
              <a:rPr lang="en-US" spc="-1" dirty="0" err="1">
                <a:latin typeface="Times New Roman Greek"/>
                <a:ea typeface="Times New Roman Greek"/>
              </a:rPr>
              <a:t>φε</a:t>
            </a:r>
            <a:r>
              <a:rPr lang="en-US" spc="-1" dirty="0">
                <a:latin typeface="Times New Roman (Vietnamese)"/>
                <a:ea typeface="Times New Roman (Vietnamese)"/>
              </a:rPr>
              <a:t>́</a:t>
            </a:r>
            <a:r>
              <a:rPr lang="en-US" spc="-1" dirty="0">
                <a:latin typeface="Times New Roman Greek"/>
                <a:ea typeface="Times New Roman Greek"/>
              </a:rPr>
              <a:t>β</a:t>
            </a:r>
            <a:r>
              <a:rPr lang="en-US" spc="-1" dirty="0" err="1">
                <a:latin typeface="Times New Roman Greek"/>
                <a:ea typeface="Times New Roman Greek"/>
              </a:rPr>
              <a:t>ομ</a:t>
            </a:r>
            <a:r>
              <a:rPr lang="en-US" spc="-1" dirty="0">
                <a:latin typeface="Times New Roman Greek"/>
                <a:ea typeface="Times New Roman Greek"/>
              </a:rPr>
              <a:t>α</a:t>
            </a:r>
            <a:r>
              <a:rPr lang="en-US" spc="-1" dirty="0" err="1">
                <a:latin typeface="Times New Roman Greek"/>
                <a:ea typeface="Times New Roman Greek"/>
              </a:rPr>
              <a:t>ι</a:t>
            </a:r>
            <a:r>
              <a:rPr lang="en-US" spc="-1" dirty="0">
                <a:latin typeface="Arial"/>
              </a:rPr>
              <a:t> </a:t>
            </a:r>
            <a:r>
              <a:rPr lang="en-US" spc="-1" dirty="0" err="1">
                <a:latin typeface="Arial"/>
              </a:rPr>
              <a:t>phebomai</a:t>
            </a:r>
            <a:r>
              <a:rPr lang="en-US" spc="-1" dirty="0">
                <a:latin typeface="Arial"/>
              </a:rPr>
              <a:t> (to </a:t>
            </a:r>
            <a:r>
              <a:rPr lang="en-US" i="1" spc="-1" dirty="0">
                <a:latin typeface="Arial"/>
              </a:rPr>
              <a:t>be</a:t>
            </a:r>
            <a:r>
              <a:rPr lang="en-US" spc="-1" dirty="0">
                <a:latin typeface="Arial"/>
              </a:rPr>
              <a:t> put in </a:t>
            </a:r>
            <a:r>
              <a:rPr lang="en-US" i="1" spc="-1" dirty="0">
                <a:latin typeface="Arial"/>
              </a:rPr>
              <a:t>fear</a:t>
            </a:r>
            <a:r>
              <a:rPr lang="en-US" spc="-1" dirty="0">
                <a:latin typeface="Arial"/>
              </a:rPr>
              <a:t>); </a:t>
            </a:r>
            <a:r>
              <a:rPr lang="en-US" i="1" spc="-1" dirty="0">
                <a:latin typeface="Arial"/>
              </a:rPr>
              <a:t>alarm</a:t>
            </a:r>
            <a:r>
              <a:rPr lang="en-US" spc="-1" dirty="0">
                <a:latin typeface="Arial"/>
              </a:rPr>
              <a:t> or </a:t>
            </a:r>
            <a:r>
              <a:rPr lang="en-US" i="1" spc="-1" dirty="0">
                <a:latin typeface="Arial"/>
              </a:rPr>
              <a:t>fright:</a:t>
            </a:r>
            <a:r>
              <a:rPr lang="en-US" spc="-1" dirty="0">
                <a:latin typeface="Arial"/>
              </a:rPr>
              <a:t> - be afraid, + exceedingly, fear, terror.</a:t>
            </a:r>
          </a:p>
          <a:p>
            <a:pPr algn="just">
              <a:lnSpc>
                <a:spcPct val="120000"/>
              </a:lnSpc>
            </a:pPr>
            <a:r>
              <a:rPr lang="en-US" spc="-1" dirty="0" err="1">
                <a:latin typeface="Arial"/>
              </a:rPr>
              <a:t>phobos</a:t>
            </a:r>
            <a:r>
              <a:rPr lang="en-US" spc="-1" dirty="0">
                <a:latin typeface="Arial"/>
              </a:rPr>
              <a:t>: panic flight, fear, the causing of fear, terror</a:t>
            </a:r>
          </a:p>
          <a:p>
            <a:pPr>
              <a:lnSpc>
                <a:spcPct val="120000"/>
              </a:lnSpc>
            </a:pPr>
            <a:r>
              <a:rPr lang="en-US" spc="-1" dirty="0">
                <a:latin typeface="Arial"/>
              </a:rPr>
              <a:t>Original Word: </a:t>
            </a:r>
            <a:r>
              <a:rPr lang="en-US" spc="-1" dirty="0" err="1">
                <a:latin typeface="Times New Roman Greek"/>
                <a:ea typeface="Times New Roman Greek"/>
              </a:rPr>
              <a:t>φό</a:t>
            </a:r>
            <a:r>
              <a:rPr lang="en-US" spc="-1" dirty="0">
                <a:latin typeface="Times New Roman Greek"/>
                <a:ea typeface="Times New Roman Greek"/>
              </a:rPr>
              <a:t>β</a:t>
            </a:r>
            <a:r>
              <a:rPr lang="en-US" spc="-1" dirty="0" err="1">
                <a:latin typeface="Times New Roman Greek"/>
                <a:ea typeface="Times New Roman Greek"/>
              </a:rPr>
              <a:t>ος</a:t>
            </a:r>
            <a:r>
              <a:rPr lang="en-US" spc="-1" dirty="0">
                <a:latin typeface="Times New Roman Greek"/>
                <a:ea typeface="Times New Roman Greek"/>
              </a:rPr>
              <a:t>, </a:t>
            </a:r>
            <a:r>
              <a:rPr lang="en-US" spc="-1" dirty="0" err="1">
                <a:latin typeface="Times New Roman Greek"/>
                <a:ea typeface="Times New Roman Greek"/>
              </a:rPr>
              <a:t>ου</a:t>
            </a:r>
            <a:r>
              <a:rPr lang="en-US" spc="-1" dirty="0">
                <a:latin typeface="Times New Roman Greek"/>
                <a:ea typeface="Times New Roman Greek"/>
              </a:rPr>
              <a:t>, </a:t>
            </a:r>
            <a:r>
              <a:rPr lang="en-US" spc="-1" dirty="0" err="1">
                <a:latin typeface="Arial"/>
              </a:rPr>
              <a:t>ὁ</a:t>
            </a:r>
            <a:br>
              <a:rPr lang="en-US" sz="2000" dirty="0"/>
            </a:br>
            <a:r>
              <a:rPr lang="en-US" spc="-1" dirty="0">
                <a:latin typeface="Arial"/>
              </a:rPr>
              <a:t>Part of Speech: Noun, Masculine</a:t>
            </a:r>
            <a:br>
              <a:rPr lang="en-US" sz="2000" dirty="0"/>
            </a:br>
            <a:r>
              <a:rPr lang="en-US" spc="-1" dirty="0">
                <a:latin typeface="Arial"/>
              </a:rPr>
              <a:t>Transliteration: </a:t>
            </a:r>
            <a:r>
              <a:rPr lang="en-US" spc="-1" dirty="0" err="1">
                <a:latin typeface="Arial"/>
              </a:rPr>
              <a:t>phobos</a:t>
            </a:r>
            <a:br>
              <a:rPr lang="en-US" sz="2000" dirty="0"/>
            </a:br>
            <a:r>
              <a:rPr lang="en-US" spc="-1" dirty="0">
                <a:latin typeface="Arial"/>
              </a:rPr>
              <a:t>Phonetic Spelling: (fob'-</a:t>
            </a:r>
            <a:r>
              <a:rPr lang="en-US" spc="-1" dirty="0" err="1">
                <a:latin typeface="Arial"/>
              </a:rPr>
              <a:t>os</a:t>
            </a:r>
            <a:r>
              <a:rPr lang="en-US" spc="-1" dirty="0">
                <a:latin typeface="Arial"/>
              </a:rPr>
              <a:t>)</a:t>
            </a:r>
            <a:br>
              <a:rPr lang="en-US" sz="2000" dirty="0"/>
            </a:br>
            <a:r>
              <a:rPr lang="en-US" spc="-1" dirty="0">
                <a:latin typeface="Arial"/>
              </a:rPr>
              <a:t>Definition: panic flight, fear, the causing of fear, terror</a:t>
            </a:r>
            <a:br>
              <a:rPr lang="en-US" sz="2000" dirty="0"/>
            </a:br>
            <a:r>
              <a:rPr lang="en-US" spc="-1" dirty="0">
                <a:latin typeface="Arial"/>
              </a:rPr>
              <a:t>Usage: (a) fear, terror, alarm, (b) the object or cause of fear, (c) reverence, respect.</a:t>
            </a:r>
          </a:p>
          <a:p>
            <a:pPr algn="just">
              <a:lnSpc>
                <a:spcPct val="120000"/>
              </a:lnSpc>
            </a:pPr>
            <a:r>
              <a:rPr lang="en-US" spc="-1" dirty="0">
                <a:latin typeface="Arial"/>
              </a:rPr>
              <a:t>5401 </a:t>
            </a:r>
            <a:r>
              <a:rPr lang="en-US" i="1" spc="-1" dirty="0" err="1">
                <a:latin typeface="Arial"/>
              </a:rPr>
              <a:t>phóbos</a:t>
            </a:r>
            <a:r>
              <a:rPr lang="en-US" spc="-1" dirty="0">
                <a:latin typeface="Arial"/>
              </a:rPr>
              <a:t> (from </a:t>
            </a:r>
            <a:r>
              <a:rPr lang="en-US" i="1" spc="-1" dirty="0" err="1">
                <a:latin typeface="Arial"/>
              </a:rPr>
              <a:t>phebomai</a:t>
            </a:r>
            <a:r>
              <a:rPr lang="en-US" spc="-1" dirty="0">
                <a:latin typeface="Arial"/>
              </a:rPr>
              <a:t>, "to flee, withdraw") – </a:t>
            </a:r>
            <a:r>
              <a:rPr lang="en-US" i="1" spc="-1" dirty="0">
                <a:latin typeface="Arial"/>
              </a:rPr>
              <a:t>fear</a:t>
            </a:r>
            <a:r>
              <a:rPr lang="en-US" spc="-1" dirty="0">
                <a:latin typeface="Arial"/>
              </a:rPr>
              <a:t> (from Homer about 900 </a:t>
            </a:r>
            <a:r>
              <a:rPr lang="en-US" spc="-1" dirty="0" err="1">
                <a:latin typeface="Arial"/>
              </a:rPr>
              <a:t>bc</a:t>
            </a:r>
            <a:r>
              <a:rPr lang="en-US" spc="-1" dirty="0">
                <a:latin typeface="Arial"/>
              </a:rPr>
              <a:t> on) 5401 (</a:t>
            </a:r>
            <a:r>
              <a:rPr lang="en-US" i="1" spc="-1" dirty="0" err="1">
                <a:latin typeface="Arial"/>
              </a:rPr>
              <a:t>phóbos</a:t>
            </a:r>
            <a:r>
              <a:rPr lang="en-US" spc="-1" dirty="0">
                <a:latin typeface="Arial"/>
              </a:rPr>
              <a:t>) meant </a:t>
            </a:r>
            <a:r>
              <a:rPr lang="en-US" i="1" spc="-1" dirty="0">
                <a:latin typeface="Arial"/>
              </a:rPr>
              <a:t>withdrawal</a:t>
            </a:r>
            <a:r>
              <a:rPr lang="en-US" spc="-1" dirty="0">
                <a:latin typeface="Arial"/>
              </a:rPr>
              <a:t>, fleeing because feeling inadequate (without sufficient </a:t>
            </a:r>
            <a:r>
              <a:rPr lang="en-US" i="1" spc="-1" dirty="0">
                <a:latin typeface="Arial"/>
              </a:rPr>
              <a:t>resources</a:t>
            </a:r>
            <a:r>
              <a:rPr lang="en-US" spc="-1" dirty="0">
                <a:latin typeface="Arial"/>
              </a:rPr>
              <a:t>, </a:t>
            </a:r>
            <a:r>
              <a:rPr lang="en-US" i="1" spc="-1" dirty="0">
                <a:latin typeface="Arial"/>
              </a:rPr>
              <a:t>Abbott-Smith</a:t>
            </a:r>
            <a:r>
              <a:rPr lang="en-US" spc="-1" dirty="0">
                <a:latin typeface="Arial"/>
              </a:rPr>
              <a:t>).</a:t>
            </a:r>
          </a:p>
          <a:p>
            <a:pPr algn="just">
              <a:lnSpc>
                <a:spcPct val="120000"/>
              </a:lnSpc>
            </a:pPr>
            <a:r>
              <a:rPr lang="en-US" spc="-1" dirty="0">
                <a:latin typeface="Arial"/>
              </a:rPr>
              <a:t>Fear (5401 </a:t>
            </a:r>
            <a:r>
              <a:rPr lang="en-US" i="1" spc="-1" dirty="0">
                <a:latin typeface="Arial"/>
              </a:rPr>
              <a:t>/</a:t>
            </a:r>
            <a:r>
              <a:rPr lang="en-US" i="1" spc="-1" dirty="0" err="1">
                <a:latin typeface="Arial"/>
              </a:rPr>
              <a:t>phóbos</a:t>
            </a:r>
            <a:r>
              <a:rPr lang="en-US" spc="-1" dirty="0">
                <a:latin typeface="Arial"/>
              </a:rPr>
              <a:t>) is commonly used in Scripture – sometimes positively (in relation to God) but more often negatively of </a:t>
            </a:r>
            <a:r>
              <a:rPr lang="en-US" i="1" spc="-1" dirty="0">
                <a:latin typeface="Arial"/>
              </a:rPr>
              <a:t>withdrawing from</a:t>
            </a:r>
            <a:r>
              <a:rPr lang="en-US" spc="-1" dirty="0">
                <a:latin typeface="Arial"/>
              </a:rPr>
              <a:t> the Lord (His will).</a:t>
            </a:r>
          </a:p>
          <a:p>
            <a:pPr algn="just">
              <a:lnSpc>
                <a:spcPct val="120000"/>
              </a:lnSpc>
            </a:pPr>
            <a:r>
              <a:rPr lang="en-US" spc="-1" dirty="0">
                <a:latin typeface="Arial"/>
              </a:rPr>
              <a:t>[Fundamentally, 5401 </a:t>
            </a:r>
            <a:r>
              <a:rPr lang="en-US" i="1" spc="-1" dirty="0">
                <a:latin typeface="Arial"/>
              </a:rPr>
              <a:t>/</a:t>
            </a:r>
            <a:r>
              <a:rPr lang="en-US" i="1" spc="-1" dirty="0" err="1">
                <a:latin typeface="Arial"/>
              </a:rPr>
              <a:t>phóbos</a:t>
            </a:r>
            <a:r>
              <a:rPr lang="en-US" spc="-1" dirty="0">
                <a:latin typeface="Arial"/>
              </a:rPr>
              <a:t> ("fear") means </a:t>
            </a:r>
            <a:r>
              <a:rPr lang="en-US" i="1" spc="-1" dirty="0">
                <a:latin typeface="Arial"/>
              </a:rPr>
              <a:t>withdraw</a:t>
            </a:r>
            <a:r>
              <a:rPr lang="en-US" spc="-1" dirty="0">
                <a:latin typeface="Arial"/>
              </a:rPr>
              <a:t> (</a:t>
            </a:r>
            <a:r>
              <a:rPr lang="en-US" i="1" spc="-1" dirty="0">
                <a:latin typeface="Arial"/>
              </a:rPr>
              <a:t>separate</a:t>
            </a:r>
            <a:r>
              <a:rPr lang="en-US" spc="-1" dirty="0">
                <a:latin typeface="Arial"/>
              </a:rPr>
              <a:t> from), i.e. flee (remove oneself) and hence to </a:t>
            </a:r>
            <a:r>
              <a:rPr lang="en-US" i="1" spc="-1" dirty="0">
                <a:latin typeface="Arial"/>
              </a:rPr>
              <a:t>avoid</a:t>
            </a:r>
            <a:r>
              <a:rPr lang="en-US" spc="-1" dirty="0">
                <a:latin typeface="Arial"/>
              </a:rPr>
              <a:t> because of </a:t>
            </a:r>
            <a:r>
              <a:rPr lang="en-US" i="1" spc="-1" dirty="0">
                <a:latin typeface="Arial"/>
              </a:rPr>
              <a:t>dread</a:t>
            </a:r>
            <a:r>
              <a:rPr lang="en-US" spc="-1" dirty="0">
                <a:latin typeface="Arial"/>
              </a:rPr>
              <a:t> (</a:t>
            </a:r>
            <a:r>
              <a:rPr lang="en-US" i="1" spc="-1" dirty="0">
                <a:latin typeface="Arial"/>
              </a:rPr>
              <a:t>fright</a:t>
            </a:r>
            <a:r>
              <a:rPr lang="en-US" spc="-1" dirty="0">
                <a:latin typeface="Arial"/>
              </a:rPr>
              <a:t>).]</a:t>
            </a:r>
          </a:p>
        </p:txBody>
      </p:sp>
      <p:sp>
        <p:nvSpPr>
          <p:cNvPr id="9" name="Footer Placeholder 8">
            <a:extLst>
              <a:ext uri="{FF2B5EF4-FFF2-40B4-BE49-F238E27FC236}">
                <a16:creationId xmlns:a16="http://schemas.microsoft.com/office/drawing/2014/main" id="{65A24CDE-53C0-7A4C-97DB-BA5B401EBCCA}"/>
              </a:ext>
            </a:extLst>
          </p:cNvPr>
          <p:cNvSpPr>
            <a:spLocks noGrp="1"/>
          </p:cNvSpPr>
          <p:nvPr>
            <p:ph type="ftr" sz="quarter" idx="11"/>
          </p:nvPr>
        </p:nvSpPr>
        <p:spPr>
          <a:xfrm>
            <a:off x="3950240" y="6317440"/>
            <a:ext cx="4291519" cy="365125"/>
          </a:xfrm>
        </p:spPr>
        <p:txBody>
          <a:bodyPr/>
          <a:lstStyle/>
          <a:p>
            <a:r>
              <a:rPr lang="en-US"/>
              <a:t>© Kootenai Community Church | Adult Sunday School: 2 Corinthians | Series taught by Cornel Rasor, Pastor | Any unauthorized alteration of this material is prohibited. kootenaichurch.org 
</a:t>
            </a:r>
            <a:endParaRPr lang="en-US" dirty="0"/>
          </a:p>
        </p:txBody>
      </p:sp>
    </p:spTree>
    <p:extLst>
      <p:ext uri="{BB962C8B-B14F-4D97-AF65-F5344CB8AC3E}">
        <p14:creationId xmlns:p14="http://schemas.microsoft.com/office/powerpoint/2010/main" val="1262303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2373ED-4A7C-4C4B-B0BB-3E860BC8B5BC}"/>
              </a:ext>
            </a:extLst>
          </p:cNvPr>
          <p:cNvSpPr>
            <a:spLocks noGrp="1"/>
          </p:cNvSpPr>
          <p:nvPr>
            <p:ph idx="1"/>
          </p:nvPr>
        </p:nvSpPr>
        <p:spPr>
          <a:xfrm>
            <a:off x="838200" y="593387"/>
            <a:ext cx="10515600" cy="5486400"/>
          </a:xfrm>
        </p:spPr>
        <p:txBody>
          <a:bodyPr numCol="1">
            <a:normAutofit fontScale="77500" lnSpcReduction="20000"/>
          </a:bodyPr>
          <a:lstStyle/>
          <a:p>
            <a:pPr algn="just">
              <a:lnSpc>
                <a:spcPct val="120000"/>
              </a:lnSpc>
            </a:pPr>
            <a:r>
              <a:rPr lang="en-US" spc="-1" dirty="0">
                <a:latin typeface="Arial"/>
              </a:rPr>
              <a:t>longing</a:t>
            </a:r>
          </a:p>
          <a:p>
            <a:pPr algn="just">
              <a:lnSpc>
                <a:spcPct val="120000"/>
              </a:lnSpc>
            </a:pPr>
            <a:r>
              <a:rPr lang="el-GR" spc="-1" dirty="0" err="1">
                <a:latin typeface="Times New Roman Greek"/>
                <a:ea typeface="Times New Roman Greek"/>
              </a:rPr>
              <a:t>ε</a:t>
            </a:r>
            <a:r>
              <a:rPr lang="el-GR" spc="-1" dirty="0" err="1">
                <a:latin typeface="Arial"/>
              </a:rPr>
              <a:t>̓</a:t>
            </a:r>
            <a:r>
              <a:rPr lang="el-GR" spc="-1" dirty="0" err="1">
                <a:latin typeface="Times New Roman Greek"/>
                <a:ea typeface="Times New Roman Greek"/>
              </a:rPr>
              <a:t>πιπο</a:t>
            </a:r>
            <a:r>
              <a:rPr lang="el-GR" spc="-1" dirty="0" err="1">
                <a:latin typeface="Times New Roman (Vietnamese)"/>
                <a:ea typeface="Times New Roman (Vietnamese)"/>
              </a:rPr>
              <a:t>́</a:t>
            </a:r>
            <a:r>
              <a:rPr lang="el-GR" spc="-1" dirty="0" err="1">
                <a:latin typeface="Times New Roman Greek"/>
                <a:ea typeface="Times New Roman Greek"/>
              </a:rPr>
              <a:t>θησις</a:t>
            </a:r>
            <a:endParaRPr lang="el-GR" spc="-1" dirty="0">
              <a:latin typeface="Arial"/>
            </a:endParaRPr>
          </a:p>
          <a:p>
            <a:pPr algn="just">
              <a:lnSpc>
                <a:spcPct val="120000"/>
              </a:lnSpc>
            </a:pPr>
            <a:r>
              <a:rPr lang="en-US" spc="-1" dirty="0" err="1">
                <a:latin typeface="Arial"/>
              </a:rPr>
              <a:t>epipothēsis</a:t>
            </a:r>
            <a:endParaRPr lang="en-US" spc="-1" dirty="0">
              <a:latin typeface="Arial"/>
            </a:endParaRPr>
          </a:p>
          <a:p>
            <a:pPr algn="just">
              <a:lnSpc>
                <a:spcPct val="120000"/>
              </a:lnSpc>
            </a:pPr>
            <a:r>
              <a:rPr lang="en-US" i="1" spc="-1" dirty="0">
                <a:latin typeface="Arial"/>
              </a:rPr>
              <a:t>ep-</a:t>
            </a:r>
            <a:r>
              <a:rPr lang="en-US" i="1" spc="-1" dirty="0" err="1">
                <a:latin typeface="Arial"/>
              </a:rPr>
              <a:t>ee</a:t>
            </a:r>
            <a:r>
              <a:rPr lang="en-US" i="1" spc="-1" dirty="0">
                <a:latin typeface="Arial"/>
              </a:rPr>
              <a:t>-</a:t>
            </a:r>
            <a:r>
              <a:rPr lang="en-US" i="1" spc="-1" dirty="0" err="1">
                <a:latin typeface="Arial"/>
              </a:rPr>
              <a:t>poth</a:t>
            </a:r>
            <a:r>
              <a:rPr lang="en-US" i="1" spc="-1" dirty="0">
                <a:latin typeface="Arial"/>
              </a:rPr>
              <a:t>'-ay-sis</a:t>
            </a:r>
            <a:endParaRPr lang="en-US" spc="-1" dirty="0">
              <a:latin typeface="Arial"/>
            </a:endParaRPr>
          </a:p>
          <a:p>
            <a:pPr algn="just">
              <a:lnSpc>
                <a:spcPct val="120000"/>
              </a:lnSpc>
            </a:pPr>
            <a:r>
              <a:rPr lang="en-US" spc="-1" dirty="0">
                <a:latin typeface="Arial"/>
              </a:rPr>
              <a:t>From G1971; a </a:t>
            </a:r>
            <a:r>
              <a:rPr lang="en-US" i="1" spc="-1" dirty="0">
                <a:latin typeface="Arial"/>
              </a:rPr>
              <a:t>longing for</a:t>
            </a:r>
            <a:r>
              <a:rPr lang="en-US" spc="-1" dirty="0">
                <a:latin typeface="Arial"/>
              </a:rPr>
              <a:t>: - earnest (vehement) desire.</a:t>
            </a:r>
          </a:p>
          <a:p>
            <a:pPr algn="just">
              <a:lnSpc>
                <a:spcPct val="120000"/>
              </a:lnSpc>
            </a:pPr>
            <a:r>
              <a:rPr lang="en-US" spc="-1" dirty="0" err="1">
                <a:latin typeface="Arial"/>
              </a:rPr>
              <a:t>epipothésis</a:t>
            </a:r>
            <a:r>
              <a:rPr lang="en-US" spc="-1" dirty="0">
                <a:latin typeface="Arial"/>
              </a:rPr>
              <a:t>: longing</a:t>
            </a:r>
          </a:p>
          <a:p>
            <a:pPr>
              <a:lnSpc>
                <a:spcPct val="120000"/>
              </a:lnSpc>
            </a:pPr>
            <a:r>
              <a:rPr lang="en-US" spc="-1" dirty="0">
                <a:latin typeface="Arial"/>
              </a:rPr>
              <a:t>Original Word: </a:t>
            </a:r>
            <a:r>
              <a:rPr lang="el-GR" spc="-1" dirty="0" err="1">
                <a:latin typeface="Arial"/>
              </a:rPr>
              <a:t>ἐ</a:t>
            </a:r>
            <a:r>
              <a:rPr lang="el-GR" spc="-1" dirty="0" err="1">
                <a:latin typeface="Times New Roman Greek"/>
                <a:ea typeface="Times New Roman Greek"/>
              </a:rPr>
              <a:t>πιπόθησις</a:t>
            </a:r>
            <a:r>
              <a:rPr lang="el-GR" spc="-1" dirty="0">
                <a:latin typeface="Times New Roman Greek"/>
                <a:ea typeface="Times New Roman Greek"/>
              </a:rPr>
              <a:t>, </a:t>
            </a:r>
            <a:r>
              <a:rPr lang="el-GR" spc="-1" dirty="0" err="1">
                <a:latin typeface="Times New Roman Greek"/>
                <a:ea typeface="Times New Roman Greek"/>
              </a:rPr>
              <a:t>εως</a:t>
            </a:r>
            <a:r>
              <a:rPr lang="el-GR" spc="-1" dirty="0">
                <a:latin typeface="Times New Roman Greek"/>
                <a:ea typeface="Times New Roman Greek"/>
              </a:rPr>
              <a:t>, </a:t>
            </a:r>
            <a:r>
              <a:rPr lang="el-GR" spc="-1" dirty="0" err="1">
                <a:latin typeface="Arial"/>
              </a:rPr>
              <a:t>ἡ</a:t>
            </a:r>
            <a:br>
              <a:rPr lang="el-GR" sz="1600" dirty="0"/>
            </a:br>
            <a:r>
              <a:rPr lang="en-US" spc="-1" dirty="0">
                <a:latin typeface="Arial"/>
              </a:rPr>
              <a:t>Part of Speech: Noun, Feminine</a:t>
            </a:r>
            <a:br>
              <a:rPr lang="en-US" sz="1600" dirty="0"/>
            </a:br>
            <a:r>
              <a:rPr lang="en-US" spc="-1" dirty="0">
                <a:latin typeface="Arial"/>
              </a:rPr>
              <a:t>Transliteration: </a:t>
            </a:r>
            <a:r>
              <a:rPr lang="en-US" spc="-1" dirty="0" err="1">
                <a:latin typeface="Arial"/>
              </a:rPr>
              <a:t>epipothésis</a:t>
            </a:r>
            <a:br>
              <a:rPr lang="en-US" sz="1600" dirty="0"/>
            </a:br>
            <a:r>
              <a:rPr lang="en-US" spc="-1" dirty="0">
                <a:latin typeface="Arial"/>
              </a:rPr>
              <a:t>Phonetic Spelling: (ep-</a:t>
            </a:r>
            <a:r>
              <a:rPr lang="en-US" spc="-1" dirty="0" err="1">
                <a:latin typeface="Arial"/>
              </a:rPr>
              <a:t>ee</a:t>
            </a:r>
            <a:r>
              <a:rPr lang="en-US" spc="-1" dirty="0">
                <a:latin typeface="Arial"/>
              </a:rPr>
              <a:t>-</a:t>
            </a:r>
            <a:r>
              <a:rPr lang="en-US" spc="-1" dirty="0" err="1">
                <a:latin typeface="Arial"/>
              </a:rPr>
              <a:t>poth</a:t>
            </a:r>
            <a:r>
              <a:rPr lang="en-US" spc="-1" dirty="0">
                <a:latin typeface="Arial"/>
              </a:rPr>
              <a:t>'-ay-sis)</a:t>
            </a:r>
            <a:br>
              <a:rPr lang="en-US" sz="1600" dirty="0"/>
            </a:br>
            <a:r>
              <a:rPr lang="en-US" spc="-1" dirty="0">
                <a:latin typeface="Arial"/>
              </a:rPr>
              <a:t>Definition: longing</a:t>
            </a:r>
            <a:br>
              <a:rPr lang="en-US" sz="1600" dirty="0"/>
            </a:br>
            <a:r>
              <a:rPr lang="en-US" spc="-1" dirty="0">
                <a:latin typeface="Arial"/>
              </a:rPr>
              <a:t>Usage: eager longing (desire), strong affection.</a:t>
            </a:r>
          </a:p>
          <a:p>
            <a:pPr algn="just">
              <a:lnSpc>
                <a:spcPct val="120000"/>
              </a:lnSpc>
            </a:pPr>
            <a:r>
              <a:rPr lang="en-US" spc="-1" dirty="0">
                <a:latin typeface="Arial"/>
              </a:rPr>
              <a:t>Cognate: 1972 </a:t>
            </a:r>
            <a:r>
              <a:rPr lang="en-US" i="1" spc="-1" dirty="0" err="1">
                <a:latin typeface="Times New Roman Baltic"/>
                <a:ea typeface="Times New Roman Baltic"/>
              </a:rPr>
              <a:t>epipóthēsis</a:t>
            </a:r>
            <a:r>
              <a:rPr lang="en-US" spc="-1" dirty="0">
                <a:latin typeface="Arial"/>
              </a:rPr>
              <a:t> – earnest (yearning) affection. See 1971 (</a:t>
            </a:r>
            <a:r>
              <a:rPr lang="en-US" i="1" spc="-1" dirty="0" err="1">
                <a:latin typeface="Times New Roman Baltic"/>
                <a:ea typeface="Times New Roman Baltic"/>
              </a:rPr>
              <a:t>epipotheō</a:t>
            </a:r>
            <a:r>
              <a:rPr lang="en-US" spc="-1" dirty="0">
                <a:latin typeface="Arial"/>
              </a:rPr>
              <a:t>).</a:t>
            </a:r>
          </a:p>
        </p:txBody>
      </p:sp>
      <p:sp>
        <p:nvSpPr>
          <p:cNvPr id="9" name="Footer Placeholder 8">
            <a:extLst>
              <a:ext uri="{FF2B5EF4-FFF2-40B4-BE49-F238E27FC236}">
                <a16:creationId xmlns:a16="http://schemas.microsoft.com/office/drawing/2014/main" id="{65A24CDE-53C0-7A4C-97DB-BA5B401EBCCA}"/>
              </a:ext>
            </a:extLst>
          </p:cNvPr>
          <p:cNvSpPr>
            <a:spLocks noGrp="1"/>
          </p:cNvSpPr>
          <p:nvPr>
            <p:ph type="ftr" sz="quarter" idx="11"/>
          </p:nvPr>
        </p:nvSpPr>
        <p:spPr>
          <a:xfrm>
            <a:off x="3950240" y="6317440"/>
            <a:ext cx="4291519" cy="365125"/>
          </a:xfrm>
        </p:spPr>
        <p:txBody>
          <a:bodyPr/>
          <a:lstStyle/>
          <a:p>
            <a:r>
              <a:rPr lang="en-US"/>
              <a:t>© Kootenai Community Church | Adult Sunday School: 2 Corinthians | Series taught by Cornel Rasor, Pastor | Any unauthorized alteration of this material is prohibited. kootenaichurch.org 
</a:t>
            </a:r>
            <a:endParaRPr lang="en-US" dirty="0"/>
          </a:p>
        </p:txBody>
      </p:sp>
    </p:spTree>
    <p:extLst>
      <p:ext uri="{BB962C8B-B14F-4D97-AF65-F5344CB8AC3E}">
        <p14:creationId xmlns:p14="http://schemas.microsoft.com/office/powerpoint/2010/main" val="50734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2373ED-4A7C-4C4B-B0BB-3E860BC8B5BC}"/>
              </a:ext>
            </a:extLst>
          </p:cNvPr>
          <p:cNvSpPr>
            <a:spLocks noGrp="1"/>
          </p:cNvSpPr>
          <p:nvPr>
            <p:ph idx="1"/>
          </p:nvPr>
        </p:nvSpPr>
        <p:spPr>
          <a:xfrm>
            <a:off x="838200" y="593387"/>
            <a:ext cx="10515600" cy="5486400"/>
          </a:xfrm>
        </p:spPr>
        <p:txBody>
          <a:bodyPr numCol="1">
            <a:normAutofit fontScale="62500" lnSpcReduction="20000"/>
          </a:bodyPr>
          <a:lstStyle/>
          <a:p>
            <a:pPr algn="just">
              <a:lnSpc>
                <a:spcPct val="110000"/>
              </a:lnSpc>
            </a:pPr>
            <a:r>
              <a:rPr lang="en-US" spc="-1" dirty="0">
                <a:latin typeface="Arial"/>
              </a:rPr>
              <a:t>zeal</a:t>
            </a:r>
          </a:p>
          <a:p>
            <a:pPr algn="just">
              <a:lnSpc>
                <a:spcPct val="110000"/>
              </a:lnSpc>
            </a:pPr>
            <a:r>
              <a:rPr lang="el-GR" spc="-1" dirty="0" err="1">
                <a:latin typeface="Times New Roman Greek"/>
                <a:ea typeface="Times New Roman Greek"/>
              </a:rPr>
              <a:t>ζη</a:t>
            </a:r>
            <a:r>
              <a:rPr lang="el-GR" spc="-1" dirty="0" err="1">
                <a:latin typeface="Arial"/>
              </a:rPr>
              <a:t>͂</a:t>
            </a:r>
            <a:r>
              <a:rPr lang="el-GR" spc="-1" dirty="0" err="1">
                <a:latin typeface="Times New Roman Greek"/>
                <a:ea typeface="Times New Roman Greek"/>
              </a:rPr>
              <a:t>λος</a:t>
            </a:r>
            <a:endParaRPr lang="el-GR" spc="-1" dirty="0">
              <a:latin typeface="Arial"/>
            </a:endParaRPr>
          </a:p>
          <a:p>
            <a:pPr algn="just">
              <a:lnSpc>
                <a:spcPct val="110000"/>
              </a:lnSpc>
            </a:pPr>
            <a:r>
              <a:rPr lang="en-US" spc="-1" dirty="0" err="1">
                <a:latin typeface="Arial"/>
              </a:rPr>
              <a:t>zēlos</a:t>
            </a:r>
            <a:endParaRPr lang="en-US" spc="-1" dirty="0">
              <a:latin typeface="Arial"/>
            </a:endParaRPr>
          </a:p>
          <a:p>
            <a:pPr algn="just">
              <a:lnSpc>
                <a:spcPct val="110000"/>
              </a:lnSpc>
            </a:pPr>
            <a:r>
              <a:rPr lang="en-US" i="1" spc="-1" dirty="0" err="1">
                <a:latin typeface="Arial"/>
              </a:rPr>
              <a:t>dzay</a:t>
            </a:r>
            <a:r>
              <a:rPr lang="en-US" i="1" spc="-1" dirty="0">
                <a:latin typeface="Arial"/>
              </a:rPr>
              <a:t>'-</a:t>
            </a:r>
            <a:r>
              <a:rPr lang="en-US" i="1" spc="-1" dirty="0" err="1">
                <a:latin typeface="Arial"/>
              </a:rPr>
              <a:t>los</a:t>
            </a:r>
            <a:endParaRPr lang="en-US" spc="-1" dirty="0">
              <a:latin typeface="Arial"/>
            </a:endParaRPr>
          </a:p>
          <a:p>
            <a:pPr algn="just">
              <a:lnSpc>
                <a:spcPct val="110000"/>
              </a:lnSpc>
            </a:pPr>
            <a:r>
              <a:rPr lang="en-US" spc="-1" dirty="0">
                <a:latin typeface="Arial"/>
              </a:rPr>
              <a:t>From G2204; properly </a:t>
            </a:r>
            <a:r>
              <a:rPr lang="en-US" i="1" spc="-1" dirty="0">
                <a:latin typeface="Arial"/>
              </a:rPr>
              <a:t>heat</a:t>
            </a:r>
            <a:r>
              <a:rPr lang="en-US" spc="-1" dirty="0">
                <a:latin typeface="Arial"/>
              </a:rPr>
              <a:t>, that is, (figuratively) “zeal” (in a favorable sense, </a:t>
            </a:r>
            <a:r>
              <a:rPr lang="en-US" i="1" spc="-1" dirty="0">
                <a:latin typeface="Arial"/>
              </a:rPr>
              <a:t>ardor</a:t>
            </a:r>
            <a:r>
              <a:rPr lang="en-US" spc="-1" dirty="0">
                <a:latin typeface="Arial"/>
              </a:rPr>
              <a:t>; in an unfavorable one, </a:t>
            </a:r>
            <a:r>
              <a:rPr lang="en-US" i="1" spc="-1" dirty="0">
                <a:latin typeface="Arial"/>
              </a:rPr>
              <a:t>jealousy</a:t>
            </a:r>
            <a:r>
              <a:rPr lang="en-US" spc="-1" dirty="0">
                <a:latin typeface="Arial"/>
              </a:rPr>
              <a:t>, as of a husband [figuratively of God], or an enemy, </a:t>
            </a:r>
            <a:r>
              <a:rPr lang="en-US" i="1" spc="-1" dirty="0">
                <a:latin typeface="Arial"/>
              </a:rPr>
              <a:t>malice</a:t>
            </a:r>
            <a:r>
              <a:rPr lang="en-US" spc="-1" dirty="0">
                <a:latin typeface="Arial"/>
              </a:rPr>
              <a:t>): - emulation, envy (-</a:t>
            </a:r>
            <a:r>
              <a:rPr lang="en-US" spc="-1" dirty="0" err="1">
                <a:latin typeface="Arial"/>
              </a:rPr>
              <a:t>ing</a:t>
            </a:r>
            <a:r>
              <a:rPr lang="en-US" spc="-1" dirty="0">
                <a:latin typeface="Arial"/>
              </a:rPr>
              <a:t>), fervent mind, indignation, jealousy, zeal.</a:t>
            </a:r>
          </a:p>
          <a:p>
            <a:pPr algn="just">
              <a:lnSpc>
                <a:spcPct val="110000"/>
              </a:lnSpc>
            </a:pPr>
            <a:r>
              <a:rPr lang="en-US" spc="-1" dirty="0" err="1">
                <a:latin typeface="Arial"/>
              </a:rPr>
              <a:t>zélos</a:t>
            </a:r>
            <a:r>
              <a:rPr lang="en-US" spc="-1" dirty="0">
                <a:latin typeface="Arial"/>
              </a:rPr>
              <a:t>: zeal, jealousy</a:t>
            </a:r>
          </a:p>
          <a:p>
            <a:pPr>
              <a:lnSpc>
                <a:spcPct val="110000"/>
              </a:lnSpc>
            </a:pPr>
            <a:r>
              <a:rPr lang="en-US" spc="-1" dirty="0">
                <a:latin typeface="Arial"/>
              </a:rPr>
              <a:t>Transliteration: </a:t>
            </a:r>
            <a:r>
              <a:rPr lang="en-US" spc="-1" dirty="0" err="1">
                <a:latin typeface="Arial"/>
              </a:rPr>
              <a:t>zélos</a:t>
            </a:r>
            <a:br>
              <a:rPr lang="en-US" sz="1800" dirty="0"/>
            </a:br>
            <a:r>
              <a:rPr lang="en-US" spc="-1" dirty="0">
                <a:latin typeface="Arial"/>
              </a:rPr>
              <a:t>Definition: zeal, jealousy</a:t>
            </a:r>
          </a:p>
          <a:p>
            <a:pPr algn="just">
              <a:lnSpc>
                <a:spcPct val="110000"/>
              </a:lnSpc>
            </a:pPr>
            <a:r>
              <a:rPr lang="en-US" spc="-1" dirty="0">
                <a:latin typeface="Arial"/>
              </a:rPr>
              <a:t>NAS Exhaustive Concordance</a:t>
            </a:r>
          </a:p>
          <a:p>
            <a:pPr>
              <a:lnSpc>
                <a:spcPct val="110000"/>
              </a:lnSpc>
            </a:pPr>
            <a:r>
              <a:rPr lang="en-US" spc="-1" dirty="0">
                <a:latin typeface="Arial"/>
              </a:rPr>
              <a:t>Word Origin</a:t>
            </a:r>
            <a:br>
              <a:rPr lang="en-US" sz="1800" dirty="0"/>
            </a:br>
            <a:r>
              <a:rPr lang="en-US" spc="-1" dirty="0">
                <a:latin typeface="Arial"/>
              </a:rPr>
              <a:t>probably from </a:t>
            </a:r>
            <a:r>
              <a:rPr lang="en-US" spc="-1" dirty="0" err="1">
                <a:latin typeface="Arial"/>
              </a:rPr>
              <a:t>zeó</a:t>
            </a:r>
            <a:br>
              <a:rPr lang="en-US" sz="1800" dirty="0"/>
            </a:br>
            <a:r>
              <a:rPr lang="en-US" spc="-1" dirty="0">
                <a:latin typeface="Arial"/>
              </a:rPr>
              <a:t>Definition</a:t>
            </a:r>
            <a:br>
              <a:rPr lang="en-US" sz="1800" dirty="0"/>
            </a:br>
            <a:r>
              <a:rPr lang="en-US" spc="-1" dirty="0">
                <a:latin typeface="Arial"/>
              </a:rPr>
              <a:t>zeal, jealousy</a:t>
            </a:r>
            <a:br>
              <a:rPr lang="en-US" sz="1800" dirty="0"/>
            </a:br>
            <a:r>
              <a:rPr lang="en-US" spc="-1" dirty="0">
                <a:latin typeface="Arial"/>
              </a:rPr>
              <a:t>NASB Translation</a:t>
            </a:r>
            <a:br>
              <a:rPr lang="en-US" sz="1800" dirty="0"/>
            </a:br>
            <a:r>
              <a:rPr lang="en-US" spc="-1" dirty="0">
                <a:latin typeface="Arial"/>
              </a:rPr>
              <a:t>fury (1), jealousy (9), zeal (6).</a:t>
            </a:r>
          </a:p>
        </p:txBody>
      </p:sp>
      <p:sp>
        <p:nvSpPr>
          <p:cNvPr id="9" name="Footer Placeholder 8">
            <a:extLst>
              <a:ext uri="{FF2B5EF4-FFF2-40B4-BE49-F238E27FC236}">
                <a16:creationId xmlns:a16="http://schemas.microsoft.com/office/drawing/2014/main" id="{65A24CDE-53C0-7A4C-97DB-BA5B401EBCCA}"/>
              </a:ext>
            </a:extLst>
          </p:cNvPr>
          <p:cNvSpPr>
            <a:spLocks noGrp="1"/>
          </p:cNvSpPr>
          <p:nvPr>
            <p:ph type="ftr" sz="quarter" idx="11"/>
          </p:nvPr>
        </p:nvSpPr>
        <p:spPr>
          <a:xfrm>
            <a:off x="3950240" y="6317440"/>
            <a:ext cx="4291519" cy="365125"/>
          </a:xfrm>
        </p:spPr>
        <p:txBody>
          <a:bodyPr/>
          <a:lstStyle/>
          <a:p>
            <a:r>
              <a:rPr lang="en-US"/>
              <a:t>© Kootenai Community Church | Adult Sunday School: 2 Corinthians | Series taught by Cornel Rasor, Pastor | Any unauthorized alteration of this material is prohibited. kootenaichurch.org 
</a:t>
            </a:r>
            <a:endParaRPr lang="en-US" dirty="0"/>
          </a:p>
        </p:txBody>
      </p:sp>
    </p:spTree>
    <p:extLst>
      <p:ext uri="{BB962C8B-B14F-4D97-AF65-F5344CB8AC3E}">
        <p14:creationId xmlns:p14="http://schemas.microsoft.com/office/powerpoint/2010/main" val="3394258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2373ED-4A7C-4C4B-B0BB-3E860BC8B5BC}"/>
              </a:ext>
            </a:extLst>
          </p:cNvPr>
          <p:cNvSpPr>
            <a:spLocks noGrp="1"/>
          </p:cNvSpPr>
          <p:nvPr>
            <p:ph idx="1"/>
          </p:nvPr>
        </p:nvSpPr>
        <p:spPr>
          <a:xfrm>
            <a:off x="838200" y="593387"/>
            <a:ext cx="10515600" cy="5486400"/>
          </a:xfrm>
        </p:spPr>
        <p:txBody>
          <a:bodyPr numCol="1">
            <a:normAutofit fontScale="62500" lnSpcReduction="20000"/>
          </a:bodyPr>
          <a:lstStyle/>
          <a:p>
            <a:pPr>
              <a:lnSpc>
                <a:spcPct val="120000"/>
              </a:lnSpc>
            </a:pPr>
            <a:r>
              <a:rPr lang="en-US" spc="-1" dirty="0">
                <a:latin typeface="Arial"/>
              </a:rPr>
              <a:t>avenging of wrong</a:t>
            </a:r>
          </a:p>
          <a:p>
            <a:pPr>
              <a:lnSpc>
                <a:spcPct val="120000"/>
              </a:lnSpc>
            </a:pPr>
            <a:r>
              <a:rPr lang="el-GR" spc="-1" dirty="0" err="1">
                <a:latin typeface="Times New Roman Greek"/>
                <a:ea typeface="Times New Roman Greek"/>
              </a:rPr>
              <a:t>ε</a:t>
            </a:r>
            <a:r>
              <a:rPr lang="el-GR" spc="-1" dirty="0" err="1">
                <a:latin typeface="Arial"/>
              </a:rPr>
              <a:t>̓</a:t>
            </a:r>
            <a:r>
              <a:rPr lang="el-GR" spc="-1" dirty="0" err="1">
                <a:latin typeface="Times New Roman Greek"/>
                <a:ea typeface="Times New Roman Greek"/>
              </a:rPr>
              <a:t>κδι</a:t>
            </a:r>
            <a:r>
              <a:rPr lang="el-GR" spc="-1" dirty="0" err="1">
                <a:latin typeface="Times New Roman (Vietnamese)"/>
                <a:ea typeface="Times New Roman (Vietnamese)"/>
              </a:rPr>
              <a:t>́</a:t>
            </a:r>
            <a:r>
              <a:rPr lang="el-GR" spc="-1" dirty="0" err="1">
                <a:latin typeface="Times New Roman Greek"/>
                <a:ea typeface="Times New Roman Greek"/>
              </a:rPr>
              <a:t>κησις</a:t>
            </a:r>
            <a:endParaRPr lang="el-GR" spc="-1" dirty="0">
              <a:latin typeface="Arial"/>
            </a:endParaRPr>
          </a:p>
          <a:p>
            <a:pPr>
              <a:lnSpc>
                <a:spcPct val="120000"/>
              </a:lnSpc>
            </a:pPr>
            <a:r>
              <a:rPr lang="en-US" spc="-1" dirty="0" err="1">
                <a:latin typeface="Arial"/>
              </a:rPr>
              <a:t>ekdikēsis</a:t>
            </a:r>
            <a:endParaRPr lang="en-US" spc="-1" dirty="0">
              <a:latin typeface="Arial"/>
            </a:endParaRPr>
          </a:p>
          <a:p>
            <a:pPr>
              <a:lnSpc>
                <a:spcPct val="120000"/>
              </a:lnSpc>
            </a:pPr>
            <a:r>
              <a:rPr lang="en-US" i="1" spc="-1" dirty="0" err="1">
                <a:latin typeface="Arial"/>
              </a:rPr>
              <a:t>ek</a:t>
            </a:r>
            <a:r>
              <a:rPr lang="en-US" i="1" spc="-1" dirty="0">
                <a:latin typeface="Arial"/>
              </a:rPr>
              <a:t>-</a:t>
            </a:r>
            <a:r>
              <a:rPr lang="en-US" i="1" spc="-1" dirty="0" err="1">
                <a:latin typeface="Arial"/>
              </a:rPr>
              <a:t>dik</a:t>
            </a:r>
            <a:r>
              <a:rPr lang="en-US" i="1" spc="-1" dirty="0">
                <a:latin typeface="Arial"/>
              </a:rPr>
              <a:t>'-ay-sis</a:t>
            </a:r>
            <a:endParaRPr lang="en-US" spc="-1" dirty="0">
              <a:latin typeface="Arial"/>
            </a:endParaRPr>
          </a:p>
          <a:p>
            <a:pPr>
              <a:lnSpc>
                <a:spcPct val="120000"/>
              </a:lnSpc>
            </a:pPr>
            <a:r>
              <a:rPr lang="en-US" spc="-1" dirty="0">
                <a:latin typeface="Arial"/>
              </a:rPr>
              <a:t>From G1556; </a:t>
            </a:r>
            <a:r>
              <a:rPr lang="en-US" i="1" spc="-1" dirty="0">
                <a:latin typeface="Arial"/>
              </a:rPr>
              <a:t>vindication</a:t>
            </a:r>
            <a:r>
              <a:rPr lang="en-US" spc="-1" dirty="0">
                <a:latin typeface="Arial"/>
              </a:rPr>
              <a:t>, </a:t>
            </a:r>
            <a:r>
              <a:rPr lang="en-US" i="1" spc="-1" dirty="0">
                <a:latin typeface="Arial"/>
              </a:rPr>
              <a:t>retribution:</a:t>
            </a:r>
            <a:r>
              <a:rPr lang="en-US" spc="-1" dirty="0">
                <a:latin typeface="Arial"/>
              </a:rPr>
              <a:t> - (a-, re-) </a:t>
            </a:r>
            <a:r>
              <a:rPr lang="en-US" spc="-1" dirty="0" err="1">
                <a:latin typeface="Arial"/>
              </a:rPr>
              <a:t>venge</a:t>
            </a:r>
            <a:r>
              <a:rPr lang="en-US" spc="-1" dirty="0">
                <a:latin typeface="Arial"/>
              </a:rPr>
              <a:t> (-</a:t>
            </a:r>
            <a:r>
              <a:rPr lang="en-US" spc="-1" dirty="0" err="1">
                <a:latin typeface="Arial"/>
              </a:rPr>
              <a:t>ance</a:t>
            </a:r>
            <a:r>
              <a:rPr lang="en-US" spc="-1" dirty="0">
                <a:latin typeface="Arial"/>
              </a:rPr>
              <a:t>), punishment.</a:t>
            </a:r>
          </a:p>
          <a:p>
            <a:pPr>
              <a:lnSpc>
                <a:spcPct val="120000"/>
              </a:lnSpc>
            </a:pPr>
            <a:r>
              <a:rPr lang="en-US" spc="-1" dirty="0" err="1">
                <a:latin typeface="Arial"/>
              </a:rPr>
              <a:t>ekdikésis</a:t>
            </a:r>
            <a:r>
              <a:rPr lang="en-US" spc="-1" dirty="0">
                <a:latin typeface="Arial"/>
              </a:rPr>
              <a:t>: vengeance, vindication</a:t>
            </a:r>
          </a:p>
          <a:p>
            <a:pPr>
              <a:lnSpc>
                <a:spcPct val="120000"/>
              </a:lnSpc>
            </a:pPr>
            <a:r>
              <a:rPr lang="en-US" spc="-1" dirty="0">
                <a:latin typeface="Arial"/>
              </a:rPr>
              <a:t>Original Word: </a:t>
            </a:r>
            <a:r>
              <a:rPr lang="el-GR" spc="-1" dirty="0" err="1">
                <a:latin typeface="Arial"/>
              </a:rPr>
              <a:t>ἐ</a:t>
            </a:r>
            <a:r>
              <a:rPr lang="el-GR" spc="-1" dirty="0" err="1">
                <a:latin typeface="Times New Roman Greek"/>
                <a:ea typeface="Times New Roman Greek"/>
              </a:rPr>
              <a:t>κδίκησις</a:t>
            </a:r>
            <a:r>
              <a:rPr lang="el-GR" spc="-1" dirty="0">
                <a:latin typeface="Times New Roman Greek"/>
                <a:ea typeface="Times New Roman Greek"/>
              </a:rPr>
              <a:t>, </a:t>
            </a:r>
            <a:r>
              <a:rPr lang="el-GR" spc="-1" dirty="0" err="1">
                <a:latin typeface="Times New Roman Greek"/>
                <a:ea typeface="Times New Roman Greek"/>
              </a:rPr>
              <a:t>εως</a:t>
            </a:r>
            <a:r>
              <a:rPr lang="el-GR" spc="-1" dirty="0">
                <a:latin typeface="Times New Roman Greek"/>
                <a:ea typeface="Times New Roman Greek"/>
              </a:rPr>
              <a:t>, </a:t>
            </a:r>
            <a:r>
              <a:rPr lang="el-GR" spc="-1" dirty="0" err="1">
                <a:latin typeface="Arial"/>
              </a:rPr>
              <a:t>ἡ</a:t>
            </a:r>
            <a:br>
              <a:rPr lang="el-GR" sz="1800" dirty="0"/>
            </a:br>
            <a:r>
              <a:rPr lang="en-US" spc="-1" dirty="0">
                <a:latin typeface="Arial"/>
              </a:rPr>
              <a:t>Part of Speech: Noun, Feminine</a:t>
            </a:r>
            <a:br>
              <a:rPr lang="en-US" sz="1800" dirty="0"/>
            </a:br>
            <a:r>
              <a:rPr lang="en-US" spc="-1" dirty="0">
                <a:latin typeface="Arial"/>
              </a:rPr>
              <a:t>Transliteration: </a:t>
            </a:r>
            <a:r>
              <a:rPr lang="en-US" spc="-1" dirty="0" err="1">
                <a:latin typeface="Arial"/>
              </a:rPr>
              <a:t>ekdikésis</a:t>
            </a:r>
            <a:br>
              <a:rPr lang="en-US" sz="1800" dirty="0"/>
            </a:br>
            <a:r>
              <a:rPr lang="en-US" spc="-1" dirty="0">
                <a:latin typeface="Arial"/>
              </a:rPr>
              <a:t>Phonetic Spelling: (</a:t>
            </a:r>
            <a:r>
              <a:rPr lang="en-US" spc="-1" dirty="0" err="1">
                <a:latin typeface="Arial"/>
              </a:rPr>
              <a:t>ek</a:t>
            </a:r>
            <a:r>
              <a:rPr lang="en-US" spc="-1" dirty="0">
                <a:latin typeface="Arial"/>
              </a:rPr>
              <a:t>-</a:t>
            </a:r>
            <a:r>
              <a:rPr lang="en-US" spc="-1" dirty="0" err="1">
                <a:latin typeface="Arial"/>
              </a:rPr>
              <a:t>dik</a:t>
            </a:r>
            <a:r>
              <a:rPr lang="en-US" spc="-1" dirty="0">
                <a:latin typeface="Arial"/>
              </a:rPr>
              <a:t>'-ay-sis)</a:t>
            </a:r>
            <a:br>
              <a:rPr lang="en-US" sz="1800" dirty="0"/>
            </a:br>
            <a:r>
              <a:rPr lang="en-US" spc="-1" dirty="0">
                <a:latin typeface="Arial"/>
              </a:rPr>
              <a:t>Definition: vengeance, vindication</a:t>
            </a:r>
            <a:br>
              <a:rPr lang="en-US" sz="1800" dirty="0"/>
            </a:br>
            <a:r>
              <a:rPr lang="en-US" spc="-1" dirty="0">
                <a:latin typeface="Arial"/>
              </a:rPr>
              <a:t>Usage: (a) a defense, avenging, vindication, vengeance, (b) full (complete) punishment.</a:t>
            </a:r>
          </a:p>
          <a:p>
            <a:pPr>
              <a:lnSpc>
                <a:spcPct val="120000"/>
              </a:lnSpc>
            </a:pPr>
            <a:r>
              <a:rPr lang="en-US" spc="-1" dirty="0">
                <a:latin typeface="Arial"/>
              </a:rPr>
              <a:t>1557 </a:t>
            </a:r>
            <a:r>
              <a:rPr lang="en-US" i="1" spc="-1" dirty="0" err="1">
                <a:latin typeface="Arial"/>
              </a:rPr>
              <a:t>ekdík</a:t>
            </a:r>
            <a:r>
              <a:rPr lang="en-US" i="1" spc="-1" dirty="0" err="1">
                <a:latin typeface="Times New Roman Baltic"/>
                <a:ea typeface="Times New Roman Baltic"/>
              </a:rPr>
              <a:t>ēsis</a:t>
            </a:r>
            <a:r>
              <a:rPr lang="en-US" spc="-1" dirty="0">
                <a:latin typeface="Arial"/>
              </a:rPr>
              <a:t> (a feminine noun derived from 1537 </a:t>
            </a:r>
            <a:r>
              <a:rPr lang="en-US" i="1" spc="-1" dirty="0">
                <a:latin typeface="Arial"/>
              </a:rPr>
              <a:t>/</a:t>
            </a:r>
            <a:r>
              <a:rPr lang="en-US" i="1" spc="-1" dirty="0" err="1">
                <a:latin typeface="Arial"/>
              </a:rPr>
              <a:t>ek</a:t>
            </a:r>
            <a:r>
              <a:rPr lang="en-US" spc="-1" dirty="0">
                <a:latin typeface="Arial"/>
              </a:rPr>
              <a:t>, "</a:t>
            </a:r>
            <a:r>
              <a:rPr lang="en-US" i="1" spc="-1" dirty="0">
                <a:latin typeface="Arial"/>
              </a:rPr>
              <a:t>out from</a:t>
            </a:r>
            <a:r>
              <a:rPr lang="en-US" spc="-1" dirty="0">
                <a:latin typeface="Arial"/>
              </a:rPr>
              <a:t> and </a:t>
            </a:r>
            <a:r>
              <a:rPr lang="en-US" i="1" spc="-1" dirty="0">
                <a:latin typeface="Arial"/>
              </a:rPr>
              <a:t>to</a:t>
            </a:r>
            <a:r>
              <a:rPr lang="en-US" spc="-1" dirty="0">
                <a:latin typeface="Arial"/>
              </a:rPr>
              <a:t>" and 1349 </a:t>
            </a:r>
            <a:r>
              <a:rPr lang="en-US" i="1" spc="-1" dirty="0">
                <a:latin typeface="Arial"/>
              </a:rPr>
              <a:t>/</a:t>
            </a:r>
            <a:r>
              <a:rPr lang="en-US" i="1" spc="-1" dirty="0" err="1">
                <a:latin typeface="Arial"/>
              </a:rPr>
              <a:t>dík</a:t>
            </a:r>
            <a:r>
              <a:rPr lang="en-US" i="1" spc="-1" dirty="0" err="1">
                <a:latin typeface="Times New Roman Baltic"/>
                <a:ea typeface="Times New Roman Baltic"/>
              </a:rPr>
              <a:t>ē</a:t>
            </a:r>
            <a:r>
              <a:rPr lang="en-US" spc="-1" dirty="0">
                <a:latin typeface="Arial"/>
              </a:rPr>
              <a:t>, "justice, judge") – properly, judgment which fully executes the core-values (standards) of the </a:t>
            </a:r>
            <a:r>
              <a:rPr lang="en-US" i="1" spc="-1" dirty="0">
                <a:latin typeface="Arial"/>
              </a:rPr>
              <a:t>particular</a:t>
            </a:r>
            <a:r>
              <a:rPr lang="en-US" spc="-1" dirty="0">
                <a:latin typeface="Arial"/>
              </a:rPr>
              <a:t> judge, i.e. extending </a:t>
            </a:r>
            <a:r>
              <a:rPr lang="en-US" i="1" spc="-1" dirty="0">
                <a:latin typeface="Arial"/>
              </a:rPr>
              <a:t>from</a:t>
            </a:r>
            <a:r>
              <a:rPr lang="en-US" spc="-1" dirty="0">
                <a:latin typeface="Arial"/>
              </a:rPr>
              <a:t> the inner-person of the judge </a:t>
            </a:r>
            <a:r>
              <a:rPr lang="en-US" i="1" spc="-1" dirty="0">
                <a:latin typeface="Arial"/>
              </a:rPr>
              <a:t>to</a:t>
            </a:r>
            <a:r>
              <a:rPr lang="en-US" spc="-1" dirty="0">
                <a:latin typeface="Arial"/>
              </a:rPr>
              <a:t> its out-come (outcome).</a:t>
            </a:r>
          </a:p>
        </p:txBody>
      </p:sp>
      <p:sp>
        <p:nvSpPr>
          <p:cNvPr id="9" name="Footer Placeholder 8">
            <a:extLst>
              <a:ext uri="{FF2B5EF4-FFF2-40B4-BE49-F238E27FC236}">
                <a16:creationId xmlns:a16="http://schemas.microsoft.com/office/drawing/2014/main" id="{65A24CDE-53C0-7A4C-97DB-BA5B401EBCCA}"/>
              </a:ext>
            </a:extLst>
          </p:cNvPr>
          <p:cNvSpPr>
            <a:spLocks noGrp="1"/>
          </p:cNvSpPr>
          <p:nvPr>
            <p:ph type="ftr" sz="quarter" idx="11"/>
          </p:nvPr>
        </p:nvSpPr>
        <p:spPr>
          <a:xfrm>
            <a:off x="3950240" y="6317440"/>
            <a:ext cx="4291519" cy="365125"/>
          </a:xfrm>
        </p:spPr>
        <p:txBody>
          <a:bodyPr/>
          <a:lstStyle/>
          <a:p>
            <a:r>
              <a:rPr lang="en-US"/>
              <a:t>© Kootenai Community Church | Adult Sunday School: 2 Corinthians | Series taught by Cornel Rasor, Pastor | Any unauthorized alteration of this material is prohibited. kootenaichurch.org 
</a:t>
            </a:r>
            <a:endParaRPr lang="en-US" dirty="0"/>
          </a:p>
        </p:txBody>
      </p:sp>
    </p:spTree>
    <p:extLst>
      <p:ext uri="{BB962C8B-B14F-4D97-AF65-F5344CB8AC3E}">
        <p14:creationId xmlns:p14="http://schemas.microsoft.com/office/powerpoint/2010/main" val="1753015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2373ED-4A7C-4C4B-B0BB-3E860BC8B5BC}"/>
              </a:ext>
            </a:extLst>
          </p:cNvPr>
          <p:cNvSpPr>
            <a:spLocks noGrp="1"/>
          </p:cNvSpPr>
          <p:nvPr>
            <p:ph idx="1"/>
          </p:nvPr>
        </p:nvSpPr>
        <p:spPr>
          <a:xfrm>
            <a:off x="838200" y="593387"/>
            <a:ext cx="10515600" cy="5486400"/>
          </a:xfrm>
        </p:spPr>
        <p:txBody>
          <a:bodyPr numCol="1">
            <a:normAutofit/>
          </a:bodyPr>
          <a:lstStyle/>
          <a:p>
            <a:pPr marL="0" indent="0" algn="just">
              <a:lnSpc>
                <a:spcPct val="100000"/>
              </a:lnSpc>
              <a:spcAft>
                <a:spcPts val="1306"/>
              </a:spcAft>
              <a:buNone/>
            </a:pPr>
            <a:r>
              <a:rPr lang="en-US" spc="-1" dirty="0">
                <a:latin typeface="Times New Roman"/>
                <a:ea typeface="Times New Roman"/>
              </a:rPr>
              <a:t>A worldly sorrow is not really sorrow at all in one sense but it is not sorrow for its sin or for the hurt it may have caused others; it is only resentment that it has been found out. If it got the chance to do the same thing again and thought it could escape the consequences, it would do it. A godly sorrow is a sorrow which has come to see the wrongness of the thing it did. It is not just the consequences of the thing it regrets; it hates the thing itself. We must be very careful that our sorrow for sin is not merely sorrow that we have been found out, but sorrow which, seeing the evil of the sinful thing is determined never to do it again and has dedicated the rest of its life to atone, by God's grace, for what it has done.</a:t>
            </a:r>
            <a:endParaRPr lang="en-US" spc="-1" dirty="0">
              <a:latin typeface="Arial"/>
            </a:endParaRPr>
          </a:p>
        </p:txBody>
      </p:sp>
      <p:sp>
        <p:nvSpPr>
          <p:cNvPr id="9" name="Footer Placeholder 8">
            <a:extLst>
              <a:ext uri="{FF2B5EF4-FFF2-40B4-BE49-F238E27FC236}">
                <a16:creationId xmlns:a16="http://schemas.microsoft.com/office/drawing/2014/main" id="{65A24CDE-53C0-7A4C-97DB-BA5B401EBCCA}"/>
              </a:ext>
            </a:extLst>
          </p:cNvPr>
          <p:cNvSpPr>
            <a:spLocks noGrp="1"/>
          </p:cNvSpPr>
          <p:nvPr>
            <p:ph type="ftr" sz="quarter" idx="11"/>
          </p:nvPr>
        </p:nvSpPr>
        <p:spPr>
          <a:xfrm>
            <a:off x="3950240" y="6317440"/>
            <a:ext cx="4291519" cy="365125"/>
          </a:xfrm>
        </p:spPr>
        <p:txBody>
          <a:bodyPr/>
          <a:lstStyle/>
          <a:p>
            <a:r>
              <a:rPr lang="en-US"/>
              <a:t>© Kootenai Community Church | Adult Sunday School: 2 Corinthians | Series taught by Cornel Rasor, Pastor | Any unauthorized alteration of this material is prohibited. kootenaichurch.org 
</a:t>
            </a:r>
            <a:endParaRPr lang="en-US" dirty="0"/>
          </a:p>
        </p:txBody>
      </p:sp>
    </p:spTree>
    <p:extLst>
      <p:ext uri="{BB962C8B-B14F-4D97-AF65-F5344CB8AC3E}">
        <p14:creationId xmlns:p14="http://schemas.microsoft.com/office/powerpoint/2010/main" val="2353478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2373ED-4A7C-4C4B-B0BB-3E860BC8B5BC}"/>
              </a:ext>
            </a:extLst>
          </p:cNvPr>
          <p:cNvSpPr>
            <a:spLocks noGrp="1"/>
          </p:cNvSpPr>
          <p:nvPr>
            <p:ph idx="1"/>
          </p:nvPr>
        </p:nvSpPr>
        <p:spPr>
          <a:xfrm>
            <a:off x="838200" y="593387"/>
            <a:ext cx="10515600" cy="5486400"/>
          </a:xfrm>
        </p:spPr>
        <p:txBody>
          <a:bodyPr numCol="1">
            <a:normAutofit fontScale="47500" lnSpcReduction="20000"/>
          </a:bodyPr>
          <a:lstStyle/>
          <a:p>
            <a:pPr algn="just">
              <a:lnSpc>
                <a:spcPct val="120000"/>
              </a:lnSpc>
              <a:spcAft>
                <a:spcPts val="1044"/>
              </a:spcAft>
            </a:pPr>
            <a:r>
              <a:rPr lang="en-US" spc="-1" dirty="0">
                <a:latin typeface="Arial"/>
              </a:rPr>
              <a:t>refreshed</a:t>
            </a:r>
          </a:p>
          <a:p>
            <a:pPr algn="just">
              <a:lnSpc>
                <a:spcPct val="120000"/>
              </a:lnSpc>
              <a:spcAft>
                <a:spcPts val="1044"/>
              </a:spcAft>
            </a:pPr>
            <a:r>
              <a:rPr lang="en-US" spc="-1" dirty="0">
                <a:latin typeface="Arial"/>
              </a:rPr>
              <a:t>̓</a:t>
            </a:r>
            <a:r>
              <a:rPr lang="en-US" spc="-1" dirty="0" err="1">
                <a:latin typeface="Times New Roman Greek"/>
                <a:ea typeface="Times New Roman Greek"/>
              </a:rPr>
              <a:t>ν</a:t>
            </a:r>
            <a:r>
              <a:rPr lang="en-US" spc="-1" dirty="0">
                <a:latin typeface="Times New Roman Greek"/>
                <a:ea typeface="Times New Roman Greek"/>
              </a:rPr>
              <a:t>απα</a:t>
            </a:r>
            <a:r>
              <a:rPr lang="en-US" spc="-1" dirty="0" err="1">
                <a:latin typeface="Times New Roman Greek"/>
                <a:ea typeface="Times New Roman Greek"/>
              </a:rPr>
              <a:t>υ</a:t>
            </a:r>
            <a:r>
              <a:rPr lang="en-US" spc="-1" dirty="0" err="1">
                <a:latin typeface="Times New Roman (Vietnamese)"/>
                <a:ea typeface="Times New Roman (Vietnamese)"/>
              </a:rPr>
              <a:t>́</a:t>
            </a:r>
            <a:r>
              <a:rPr lang="en-US" spc="-1" dirty="0" err="1">
                <a:latin typeface="Times New Roman Greek"/>
                <a:ea typeface="Times New Roman Greek"/>
              </a:rPr>
              <a:t>ω</a:t>
            </a:r>
            <a:endParaRPr lang="en-US" spc="-1" dirty="0">
              <a:latin typeface="Arial"/>
            </a:endParaRPr>
          </a:p>
          <a:p>
            <a:pPr algn="just">
              <a:lnSpc>
                <a:spcPct val="120000"/>
              </a:lnSpc>
              <a:spcAft>
                <a:spcPts val="1044"/>
              </a:spcAft>
            </a:pPr>
            <a:r>
              <a:rPr lang="en-US" spc="-1" dirty="0" err="1">
                <a:latin typeface="Arial"/>
              </a:rPr>
              <a:t>anapauo</a:t>
            </a:r>
            <a:r>
              <a:rPr lang="en-US" spc="-1" dirty="0">
                <a:latin typeface="Arial"/>
              </a:rPr>
              <a:t>̄</a:t>
            </a:r>
          </a:p>
          <a:p>
            <a:pPr algn="just">
              <a:lnSpc>
                <a:spcPct val="120000"/>
              </a:lnSpc>
              <a:spcAft>
                <a:spcPts val="1044"/>
              </a:spcAft>
            </a:pPr>
            <a:r>
              <a:rPr lang="en-US" spc="-1" dirty="0">
                <a:latin typeface="Arial"/>
              </a:rPr>
              <a:t>1) to cause or permit one to cease from any movement or </a:t>
            </a:r>
            <a:r>
              <a:rPr lang="en-US" spc="-1" dirty="0" err="1">
                <a:latin typeface="Arial"/>
              </a:rPr>
              <a:t>labour</a:t>
            </a:r>
            <a:r>
              <a:rPr lang="en-US" spc="-1" dirty="0">
                <a:latin typeface="Arial"/>
              </a:rPr>
              <a:t> in order to recover and collect his strength</a:t>
            </a:r>
          </a:p>
          <a:p>
            <a:pPr algn="just">
              <a:lnSpc>
                <a:spcPct val="120000"/>
              </a:lnSpc>
              <a:spcAft>
                <a:spcPts val="1044"/>
              </a:spcAft>
            </a:pPr>
            <a:r>
              <a:rPr lang="en-US" spc="-1" dirty="0">
                <a:latin typeface="Arial"/>
              </a:rPr>
              <a:t>2) to give rest, refresh, to give one’s self rest, take rest</a:t>
            </a:r>
          </a:p>
          <a:p>
            <a:pPr algn="just">
              <a:lnSpc>
                <a:spcPct val="120000"/>
              </a:lnSpc>
              <a:spcAft>
                <a:spcPts val="1044"/>
              </a:spcAft>
            </a:pPr>
            <a:r>
              <a:rPr lang="en-US" spc="-1" dirty="0">
                <a:latin typeface="Arial"/>
              </a:rPr>
              <a:t>3) to keep quiet, of calm and patient expectation</a:t>
            </a:r>
          </a:p>
          <a:p>
            <a:pPr algn="just">
              <a:lnSpc>
                <a:spcPct val="120000"/>
              </a:lnSpc>
              <a:spcAft>
                <a:spcPts val="1044"/>
              </a:spcAft>
            </a:pPr>
            <a:r>
              <a:rPr lang="en-US" spc="-1" dirty="0" err="1">
                <a:latin typeface="Arial"/>
              </a:rPr>
              <a:t>anapauó</a:t>
            </a:r>
            <a:r>
              <a:rPr lang="en-US" spc="-1" dirty="0">
                <a:latin typeface="Arial"/>
              </a:rPr>
              <a:t>: to give rest, give intermission from labor, by </a:t>
            </a:r>
            <a:r>
              <a:rPr lang="en-US" spc="-1" dirty="0" err="1">
                <a:latin typeface="Arial"/>
              </a:rPr>
              <a:t>impl</a:t>
            </a:r>
            <a:r>
              <a:rPr lang="en-US" spc="-1" dirty="0">
                <a:latin typeface="Arial"/>
              </a:rPr>
              <a:t>. refresh</a:t>
            </a:r>
          </a:p>
          <a:p>
            <a:pPr>
              <a:lnSpc>
                <a:spcPct val="120000"/>
              </a:lnSpc>
            </a:pPr>
            <a:r>
              <a:rPr lang="en-US" spc="-1" dirty="0">
                <a:latin typeface="Arial"/>
              </a:rPr>
              <a:t>Original Word: </a:t>
            </a:r>
            <a:r>
              <a:rPr lang="en-US" spc="-1" dirty="0" err="1">
                <a:latin typeface="Arial"/>
              </a:rPr>
              <a:t>ἀ</a:t>
            </a:r>
            <a:r>
              <a:rPr lang="en-US" spc="-1" dirty="0" err="1">
                <a:latin typeface="Times New Roman Greek"/>
                <a:ea typeface="Times New Roman Greek"/>
              </a:rPr>
              <a:t>ν</a:t>
            </a:r>
            <a:r>
              <a:rPr lang="en-US" spc="-1" dirty="0">
                <a:latin typeface="Times New Roman Greek"/>
                <a:ea typeface="Times New Roman Greek"/>
              </a:rPr>
              <a:t>απα</a:t>
            </a:r>
            <a:r>
              <a:rPr lang="en-US" spc="-1" dirty="0" err="1">
                <a:latin typeface="Times New Roman Greek"/>
                <a:ea typeface="Times New Roman Greek"/>
              </a:rPr>
              <a:t>ύω</a:t>
            </a:r>
            <a:br>
              <a:rPr lang="en-US" sz="2000" dirty="0"/>
            </a:br>
            <a:r>
              <a:rPr lang="en-US" spc="-1" dirty="0">
                <a:latin typeface="Arial"/>
              </a:rPr>
              <a:t>Part of Speech: Verb</a:t>
            </a:r>
            <a:br>
              <a:rPr lang="en-US" sz="2000" dirty="0"/>
            </a:br>
            <a:r>
              <a:rPr lang="en-US" spc="-1" dirty="0">
                <a:latin typeface="Arial"/>
              </a:rPr>
              <a:t>Transliteration: </a:t>
            </a:r>
            <a:r>
              <a:rPr lang="en-US" spc="-1" dirty="0" err="1">
                <a:latin typeface="Arial"/>
              </a:rPr>
              <a:t>anapauó</a:t>
            </a:r>
            <a:br>
              <a:rPr lang="en-US" sz="2000" dirty="0"/>
            </a:br>
            <a:r>
              <a:rPr lang="en-US" spc="-1" dirty="0">
                <a:latin typeface="Arial"/>
              </a:rPr>
              <a:t>Phonetic Spelling: (an-</a:t>
            </a:r>
            <a:r>
              <a:rPr lang="en-US" spc="-1" dirty="0" err="1">
                <a:latin typeface="Arial"/>
              </a:rPr>
              <a:t>ap</a:t>
            </a:r>
            <a:r>
              <a:rPr lang="en-US" spc="-1" dirty="0">
                <a:latin typeface="Arial"/>
              </a:rPr>
              <a:t>-ow'-o)</a:t>
            </a:r>
            <a:br>
              <a:rPr lang="en-US" sz="2000" dirty="0"/>
            </a:br>
            <a:r>
              <a:rPr lang="en-US" spc="-1" dirty="0">
                <a:latin typeface="Arial"/>
              </a:rPr>
              <a:t>Definition: to give rest, give intermission from labor, by implication refresh</a:t>
            </a:r>
            <a:br>
              <a:rPr lang="en-US" sz="2000" dirty="0"/>
            </a:br>
            <a:r>
              <a:rPr lang="en-US" spc="-1" dirty="0">
                <a:latin typeface="Arial"/>
              </a:rPr>
              <a:t>Usage: I make to rest, give rest to; mid. and pass: I rest, take my ease.</a:t>
            </a:r>
          </a:p>
          <a:p>
            <a:pPr>
              <a:lnSpc>
                <a:spcPct val="120000"/>
              </a:lnSpc>
            </a:pPr>
            <a:r>
              <a:rPr lang="en-US" spc="-1" dirty="0">
                <a:latin typeface="Arial"/>
              </a:rPr>
              <a:t>373 </a:t>
            </a:r>
            <a:r>
              <a:rPr lang="en-US" i="1" spc="-1" dirty="0" err="1">
                <a:latin typeface="Arial"/>
              </a:rPr>
              <a:t>anapaú</a:t>
            </a:r>
            <a:r>
              <a:rPr lang="en-US" i="1" spc="-1" dirty="0" err="1">
                <a:latin typeface="Times New Roman Baltic"/>
                <a:ea typeface="Times New Roman Baltic"/>
              </a:rPr>
              <a:t>ō</a:t>
            </a:r>
            <a:r>
              <a:rPr lang="en-US" spc="-1" dirty="0">
                <a:latin typeface="Arial"/>
              </a:rPr>
              <a:t> (from 303 </a:t>
            </a:r>
            <a:r>
              <a:rPr lang="en-US" i="1" spc="-1" dirty="0">
                <a:latin typeface="Arial"/>
              </a:rPr>
              <a:t>/</a:t>
            </a:r>
            <a:r>
              <a:rPr lang="en-US" i="1" spc="-1" dirty="0" err="1">
                <a:latin typeface="Arial"/>
              </a:rPr>
              <a:t>aná</a:t>
            </a:r>
            <a:r>
              <a:rPr lang="en-US" spc="-1" dirty="0">
                <a:latin typeface="Arial"/>
              </a:rPr>
              <a:t>, "</a:t>
            </a:r>
            <a:r>
              <a:rPr lang="en-US" i="1" spc="-1" dirty="0">
                <a:latin typeface="Arial"/>
              </a:rPr>
              <a:t>up</a:t>
            </a:r>
            <a:r>
              <a:rPr lang="en-US" spc="-1" dirty="0">
                <a:latin typeface="Arial"/>
              </a:rPr>
              <a:t>, completing a </a:t>
            </a:r>
            <a:r>
              <a:rPr lang="en-US" i="1" spc="-1" dirty="0">
                <a:latin typeface="Arial"/>
              </a:rPr>
              <a:t>process</a:t>
            </a:r>
            <a:r>
              <a:rPr lang="en-US" spc="-1" dirty="0">
                <a:latin typeface="Arial"/>
              </a:rPr>
              <a:t>," which intensifies 3973 </a:t>
            </a:r>
            <a:r>
              <a:rPr lang="en-US" i="1" spc="-1" dirty="0">
                <a:latin typeface="Arial"/>
              </a:rPr>
              <a:t>/</a:t>
            </a:r>
            <a:r>
              <a:rPr lang="en-US" i="1" spc="-1" dirty="0" err="1">
                <a:latin typeface="Arial"/>
              </a:rPr>
              <a:t>paú</a:t>
            </a:r>
            <a:r>
              <a:rPr lang="en-US" i="1" spc="-1" dirty="0" err="1">
                <a:latin typeface="Times New Roman Baltic"/>
                <a:ea typeface="Times New Roman Baltic"/>
              </a:rPr>
              <a:t>ō</a:t>
            </a:r>
            <a:r>
              <a:rPr lang="en-US" spc="-1" dirty="0">
                <a:latin typeface="Arial"/>
              </a:rPr>
              <a:t>, "pause") – properly, to give (experience) </a:t>
            </a:r>
            <a:r>
              <a:rPr lang="en-US" i="1" spc="-1" dirty="0">
                <a:latin typeface="Arial"/>
              </a:rPr>
              <a:t>rest after the needed task is completed</a:t>
            </a:r>
            <a:r>
              <a:rPr lang="en-US" spc="-1" dirty="0">
                <a:latin typeface="Arial"/>
              </a:rPr>
              <a:t>; to </a:t>
            </a:r>
            <a:r>
              <a:rPr lang="en-US" i="1" spc="-1" dirty="0">
                <a:latin typeface="Arial"/>
              </a:rPr>
              <a:t>pause</a:t>
            </a:r>
            <a:r>
              <a:rPr lang="en-US" spc="-1" dirty="0">
                <a:latin typeface="Arial"/>
              </a:rPr>
              <a:t> (rest) "</a:t>
            </a:r>
            <a:r>
              <a:rPr lang="en-US" i="1" spc="-1" dirty="0">
                <a:latin typeface="Arial"/>
              </a:rPr>
              <a:t>after precious toil and care</a:t>
            </a:r>
            <a:r>
              <a:rPr lang="en-US" spc="-1" dirty="0">
                <a:latin typeface="Arial"/>
              </a:rPr>
              <a:t>" (Vine/Unger, White, </a:t>
            </a:r>
            <a:r>
              <a:rPr lang="en-US" i="1" spc="-1" dirty="0">
                <a:latin typeface="Arial"/>
              </a:rPr>
              <a:t>NT</a:t>
            </a:r>
            <a:r>
              <a:rPr lang="en-US" spc="-1" dirty="0">
                <a:latin typeface="Arial"/>
              </a:rPr>
              <a:t>).</a:t>
            </a:r>
          </a:p>
        </p:txBody>
      </p:sp>
      <p:sp>
        <p:nvSpPr>
          <p:cNvPr id="9" name="Footer Placeholder 8">
            <a:extLst>
              <a:ext uri="{FF2B5EF4-FFF2-40B4-BE49-F238E27FC236}">
                <a16:creationId xmlns:a16="http://schemas.microsoft.com/office/drawing/2014/main" id="{65A24CDE-53C0-7A4C-97DB-BA5B401EBCCA}"/>
              </a:ext>
            </a:extLst>
          </p:cNvPr>
          <p:cNvSpPr>
            <a:spLocks noGrp="1"/>
          </p:cNvSpPr>
          <p:nvPr>
            <p:ph type="ftr" sz="quarter" idx="11"/>
          </p:nvPr>
        </p:nvSpPr>
        <p:spPr>
          <a:xfrm>
            <a:off x="3950240" y="6317440"/>
            <a:ext cx="4291519" cy="365125"/>
          </a:xfrm>
        </p:spPr>
        <p:txBody>
          <a:bodyPr/>
          <a:lstStyle/>
          <a:p>
            <a:r>
              <a:rPr lang="en-US"/>
              <a:t>© Kootenai Community Church | Adult Sunday School: 2 Corinthians | Series taught by Cornel Rasor, Pastor | Any unauthorized alteration of this material is prohibited. kootenaichurch.org 
</a:t>
            </a:r>
            <a:endParaRPr lang="en-US" dirty="0"/>
          </a:p>
        </p:txBody>
      </p:sp>
    </p:spTree>
    <p:extLst>
      <p:ext uri="{BB962C8B-B14F-4D97-AF65-F5344CB8AC3E}">
        <p14:creationId xmlns:p14="http://schemas.microsoft.com/office/powerpoint/2010/main" val="33458938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TotalTime>
  <Words>843</Words>
  <Application>Microsoft Macintosh PowerPoint</Application>
  <PresentationFormat>Widescreen</PresentationFormat>
  <Paragraphs>79</Paragraphs>
  <Slides>10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Arial</vt:lpstr>
      <vt:lpstr>Calibri</vt:lpstr>
      <vt:lpstr>Calibri Light</vt:lpstr>
      <vt:lpstr>Times New Roman</vt:lpstr>
      <vt:lpstr>Times New Roman (Vietnamese)</vt:lpstr>
      <vt:lpstr>Times New Roman Baltic</vt:lpstr>
      <vt:lpstr>Times New Roman Greek</vt:lpstr>
      <vt:lpstr>Wingdings</vt:lpstr>
      <vt:lpstr>Office Theme</vt:lpstr>
      <vt:lpstr>Forgiveness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Forgiveness (2 Corinthians 2:1-6)</dc:title>
  <dc:creator>Josh Comstock</dc:creator>
  <cp:lastModifiedBy>Josh Comstock</cp:lastModifiedBy>
  <cp:revision>16</cp:revision>
  <dcterms:created xsi:type="dcterms:W3CDTF">2018-06-18T18:26:18Z</dcterms:created>
  <dcterms:modified xsi:type="dcterms:W3CDTF">2019-02-05T22:09:40Z</dcterms:modified>
</cp:coreProperties>
</file>